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21"/>
  </p:notesMasterIdLst>
  <p:handoutMasterIdLst>
    <p:handoutMasterId r:id="rId22"/>
  </p:handoutMasterIdLst>
  <p:sldIdLst>
    <p:sldId id="258" r:id="rId2"/>
    <p:sldId id="331" r:id="rId3"/>
    <p:sldId id="362" r:id="rId4"/>
    <p:sldId id="363" r:id="rId5"/>
    <p:sldId id="364" r:id="rId6"/>
    <p:sldId id="365" r:id="rId7"/>
    <p:sldId id="366" r:id="rId8"/>
    <p:sldId id="371" r:id="rId9"/>
    <p:sldId id="367" r:id="rId10"/>
    <p:sldId id="374" r:id="rId11"/>
    <p:sldId id="368" r:id="rId12"/>
    <p:sldId id="369" r:id="rId13"/>
    <p:sldId id="370" r:id="rId14"/>
    <p:sldId id="375" r:id="rId15"/>
    <p:sldId id="376" r:id="rId16"/>
    <p:sldId id="377" r:id="rId17"/>
    <p:sldId id="372" r:id="rId18"/>
    <p:sldId id="373" r:id="rId19"/>
    <p:sldId id="267" r:id="rId20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D5A"/>
    <a:srgbClr val="F05E91"/>
    <a:srgbClr val="7FD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12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rgbClr val="00B0F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F0E-4648-A40D-E09660659B8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AF0E-4648-A40D-E09660659B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F0E-4648-A40D-E09660659B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AF0E-4648-A40D-E09660659B8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F0E-4648-A40D-E09660659B8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AF0E-4648-A40D-E09660659B8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F0E-4648-A40D-E09660659B8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AF0E-4648-A40D-E09660659B8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نجاح</c:v>
                </c:pt>
                <c:pt idx="1">
                  <c:v>فشل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E-4648-A40D-E09660659B8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rgbClr val="00B0F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F0E-4648-A40D-E09660659B8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AF0E-4648-A40D-E09660659B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F0E-4648-A40D-E09660659B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AF0E-4648-A40D-E09660659B8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F0E-4648-A40D-E09660659B8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AF0E-4648-A40D-E09660659B8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F0E-4648-A40D-E09660659B8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AF0E-4648-A40D-E09660659B8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نجاح</c:v>
                </c:pt>
                <c:pt idx="1">
                  <c:v>فشل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E-4648-A40D-E09660659B8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rgbClr val="00B0F0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F0E-4648-A40D-E09660659B8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AF0E-4648-A40D-E09660659B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F0E-4648-A40D-E09660659B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AF0E-4648-A40D-E09660659B8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F0E-4648-A40D-E09660659B8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AF0E-4648-A40D-E09660659B8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F0E-4648-A40D-E09660659B8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AF0E-4648-A40D-E09660659B8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نجاح</c:v>
                </c:pt>
                <c:pt idx="1">
                  <c:v>فشل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E-4648-A40D-E09660659B8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937761" y="42810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Eng. Eslam Salman</a:t>
            </a:r>
          </a:p>
        </p:txBody>
      </p:sp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9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المارجن - الهامش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0DE7B5-5AED-EBB5-9EB9-9E9863F23E16}"/>
              </a:ext>
            </a:extLst>
          </p:cNvPr>
          <p:cNvSpPr/>
          <p:nvPr/>
        </p:nvSpPr>
        <p:spPr>
          <a:xfrm>
            <a:off x="8945371" y="1226126"/>
            <a:ext cx="2897737" cy="394739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 </a:t>
            </a:r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Graphic 3" descr="Bank with solid fill">
            <a:extLst>
              <a:ext uri="{FF2B5EF4-FFF2-40B4-BE49-F238E27FC236}">
                <a16:creationId xmlns:a16="http://schemas.microsoft.com/office/drawing/2014/main" id="{A566A8C0-A0D7-C0D8-054F-01A149808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194" y="3521703"/>
            <a:ext cx="1035759" cy="904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4C4BA-239C-BC46-D9A8-520C25B16552}"/>
              </a:ext>
            </a:extLst>
          </p:cNvPr>
          <p:cNvSpPr txBox="1"/>
          <p:nvPr/>
        </p:nvSpPr>
        <p:spPr>
          <a:xfrm>
            <a:off x="10010344" y="4567282"/>
            <a:ext cx="113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الحساب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70CC32-6407-5709-7248-3D189ED3F8B4}"/>
              </a:ext>
            </a:extLst>
          </p:cNvPr>
          <p:cNvSpPr/>
          <p:nvPr/>
        </p:nvSpPr>
        <p:spPr>
          <a:xfrm>
            <a:off x="1426429" y="4125098"/>
            <a:ext cx="3700389" cy="151430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0,000</a:t>
            </a:r>
          </a:p>
          <a:p>
            <a:pPr algn="ctr"/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D210FE-22F0-D9B7-0264-C83B3F58DEB2}"/>
              </a:ext>
            </a:extLst>
          </p:cNvPr>
          <p:cNvSpPr/>
          <p:nvPr/>
        </p:nvSpPr>
        <p:spPr>
          <a:xfrm>
            <a:off x="1298955" y="1412742"/>
            <a:ext cx="3927800" cy="21575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الهامش المستخدم 9000 من أصل 9914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989700-3C06-41A8-C01E-B37D57C3B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48" y="939315"/>
            <a:ext cx="3021931" cy="57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المارجن - الهامش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0DE7B5-5AED-EBB5-9EB9-9E9863F23E16}"/>
              </a:ext>
            </a:extLst>
          </p:cNvPr>
          <p:cNvSpPr/>
          <p:nvPr/>
        </p:nvSpPr>
        <p:spPr>
          <a:xfrm>
            <a:off x="8945371" y="1226126"/>
            <a:ext cx="2897737" cy="394739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 </a:t>
            </a:r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Graphic 3" descr="Bank with solid fill">
            <a:extLst>
              <a:ext uri="{FF2B5EF4-FFF2-40B4-BE49-F238E27FC236}">
                <a16:creationId xmlns:a16="http://schemas.microsoft.com/office/drawing/2014/main" id="{A566A8C0-A0D7-C0D8-054F-01A149808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194" y="3521703"/>
            <a:ext cx="1035759" cy="904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4C4BA-239C-BC46-D9A8-520C25B16552}"/>
              </a:ext>
            </a:extLst>
          </p:cNvPr>
          <p:cNvSpPr txBox="1"/>
          <p:nvPr/>
        </p:nvSpPr>
        <p:spPr>
          <a:xfrm>
            <a:off x="10010344" y="4567282"/>
            <a:ext cx="113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الحساب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F712D-A642-8DF6-9F90-C0B69BF43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96" y="955899"/>
            <a:ext cx="3001264" cy="5750924"/>
          </a:xfrm>
          <a:prstGeom prst="rect">
            <a:avLst/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8B8A2A17-2CF5-664D-716C-009154ED02E4}"/>
              </a:ext>
            </a:extLst>
          </p:cNvPr>
          <p:cNvSpPr/>
          <p:nvPr/>
        </p:nvSpPr>
        <p:spPr>
          <a:xfrm>
            <a:off x="543874" y="1600362"/>
            <a:ext cx="4553430" cy="545521"/>
          </a:xfrm>
          <a:custGeom>
            <a:avLst/>
            <a:gdLst>
              <a:gd name="connsiteX0" fmla="*/ 90922 w 4553430"/>
              <a:gd name="connsiteY0" fmla="*/ 0 h 545521"/>
              <a:gd name="connsiteX1" fmla="*/ 648736 w 4553430"/>
              <a:gd name="connsiteY1" fmla="*/ 0 h 545521"/>
              <a:gd name="connsiteX2" fmla="*/ 1117299 w 4553430"/>
              <a:gd name="connsiteY2" fmla="*/ 0 h 545521"/>
              <a:gd name="connsiteX3" fmla="*/ 1719737 w 4553430"/>
              <a:gd name="connsiteY3" fmla="*/ 0 h 545521"/>
              <a:gd name="connsiteX4" fmla="*/ 2232926 w 4553430"/>
              <a:gd name="connsiteY4" fmla="*/ 0 h 545521"/>
              <a:gd name="connsiteX5" fmla="*/ 2701489 w 4553430"/>
              <a:gd name="connsiteY5" fmla="*/ 0 h 545521"/>
              <a:gd name="connsiteX6" fmla="*/ 3214678 w 4553430"/>
              <a:gd name="connsiteY6" fmla="*/ 0 h 545521"/>
              <a:gd name="connsiteX7" fmla="*/ 3772491 w 4553430"/>
              <a:gd name="connsiteY7" fmla="*/ 0 h 545521"/>
              <a:gd name="connsiteX8" fmla="*/ 4553430 w 4553430"/>
              <a:gd name="connsiteY8" fmla="*/ 0 h 545521"/>
              <a:gd name="connsiteX9" fmla="*/ 4553430 w 4553430"/>
              <a:gd name="connsiteY9" fmla="*/ 0 h 545521"/>
              <a:gd name="connsiteX10" fmla="*/ 4553430 w 4553430"/>
              <a:gd name="connsiteY10" fmla="*/ 454599 h 545521"/>
              <a:gd name="connsiteX11" fmla="*/ 4462508 w 4553430"/>
              <a:gd name="connsiteY11" fmla="*/ 545521 h 545521"/>
              <a:gd name="connsiteX12" fmla="*/ 3904695 w 4553430"/>
              <a:gd name="connsiteY12" fmla="*/ 545521 h 545521"/>
              <a:gd name="connsiteX13" fmla="*/ 3346881 w 4553430"/>
              <a:gd name="connsiteY13" fmla="*/ 545521 h 545521"/>
              <a:gd name="connsiteX14" fmla="*/ 2789068 w 4553430"/>
              <a:gd name="connsiteY14" fmla="*/ 545521 h 545521"/>
              <a:gd name="connsiteX15" fmla="*/ 2186629 w 4553430"/>
              <a:gd name="connsiteY15" fmla="*/ 545521 h 545521"/>
              <a:gd name="connsiteX16" fmla="*/ 1673441 w 4553430"/>
              <a:gd name="connsiteY16" fmla="*/ 545521 h 545521"/>
              <a:gd name="connsiteX17" fmla="*/ 1071002 w 4553430"/>
              <a:gd name="connsiteY17" fmla="*/ 545521 h 545521"/>
              <a:gd name="connsiteX18" fmla="*/ 0 w 4553430"/>
              <a:gd name="connsiteY18" fmla="*/ 545521 h 545521"/>
              <a:gd name="connsiteX19" fmla="*/ 0 w 4553430"/>
              <a:gd name="connsiteY19" fmla="*/ 545521 h 545521"/>
              <a:gd name="connsiteX20" fmla="*/ 0 w 4553430"/>
              <a:gd name="connsiteY20" fmla="*/ 90922 h 545521"/>
              <a:gd name="connsiteX21" fmla="*/ 90922 w 4553430"/>
              <a:gd name="connsiteY21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3430" h="545521" fill="none" extrusionOk="0">
                <a:moveTo>
                  <a:pt x="90922" y="0"/>
                </a:moveTo>
                <a:cubicBezTo>
                  <a:pt x="222719" y="-17637"/>
                  <a:pt x="436493" y="56691"/>
                  <a:pt x="648736" y="0"/>
                </a:cubicBezTo>
                <a:cubicBezTo>
                  <a:pt x="860979" y="-56691"/>
                  <a:pt x="991263" y="37594"/>
                  <a:pt x="1117299" y="0"/>
                </a:cubicBezTo>
                <a:cubicBezTo>
                  <a:pt x="1243335" y="-37594"/>
                  <a:pt x="1509378" y="55468"/>
                  <a:pt x="1719737" y="0"/>
                </a:cubicBezTo>
                <a:cubicBezTo>
                  <a:pt x="1930096" y="-55468"/>
                  <a:pt x="2047902" y="28957"/>
                  <a:pt x="2232926" y="0"/>
                </a:cubicBezTo>
                <a:cubicBezTo>
                  <a:pt x="2417950" y="-28957"/>
                  <a:pt x="2535851" y="33147"/>
                  <a:pt x="2701489" y="0"/>
                </a:cubicBezTo>
                <a:cubicBezTo>
                  <a:pt x="2867127" y="-33147"/>
                  <a:pt x="2960792" y="36988"/>
                  <a:pt x="3214678" y="0"/>
                </a:cubicBezTo>
                <a:cubicBezTo>
                  <a:pt x="3468564" y="-36988"/>
                  <a:pt x="3636682" y="50313"/>
                  <a:pt x="3772491" y="0"/>
                </a:cubicBezTo>
                <a:cubicBezTo>
                  <a:pt x="3908300" y="-50313"/>
                  <a:pt x="4344967" y="79802"/>
                  <a:pt x="4553430" y="0"/>
                </a:cubicBezTo>
                <a:lnTo>
                  <a:pt x="4553430" y="0"/>
                </a:lnTo>
                <a:cubicBezTo>
                  <a:pt x="4605166" y="148629"/>
                  <a:pt x="4516492" y="283467"/>
                  <a:pt x="4553430" y="454599"/>
                </a:cubicBezTo>
                <a:cubicBezTo>
                  <a:pt x="4554077" y="492538"/>
                  <a:pt x="4514370" y="539739"/>
                  <a:pt x="4462508" y="545521"/>
                </a:cubicBezTo>
                <a:cubicBezTo>
                  <a:pt x="4273886" y="546708"/>
                  <a:pt x="4105652" y="511235"/>
                  <a:pt x="3904695" y="545521"/>
                </a:cubicBezTo>
                <a:cubicBezTo>
                  <a:pt x="3703738" y="579807"/>
                  <a:pt x="3584083" y="516659"/>
                  <a:pt x="3346881" y="545521"/>
                </a:cubicBezTo>
                <a:cubicBezTo>
                  <a:pt x="3109679" y="574383"/>
                  <a:pt x="3035675" y="515558"/>
                  <a:pt x="2789068" y="545521"/>
                </a:cubicBezTo>
                <a:cubicBezTo>
                  <a:pt x="2542461" y="575484"/>
                  <a:pt x="2317613" y="482609"/>
                  <a:pt x="2186629" y="545521"/>
                </a:cubicBezTo>
                <a:cubicBezTo>
                  <a:pt x="2055645" y="608433"/>
                  <a:pt x="1861947" y="494104"/>
                  <a:pt x="1673441" y="545521"/>
                </a:cubicBezTo>
                <a:cubicBezTo>
                  <a:pt x="1484935" y="596938"/>
                  <a:pt x="1231232" y="512076"/>
                  <a:pt x="1071002" y="545521"/>
                </a:cubicBezTo>
                <a:cubicBezTo>
                  <a:pt x="910772" y="578966"/>
                  <a:pt x="326396" y="461454"/>
                  <a:pt x="0" y="545521"/>
                </a:cubicBezTo>
                <a:lnTo>
                  <a:pt x="0" y="545521"/>
                </a:lnTo>
                <a:cubicBezTo>
                  <a:pt x="-23385" y="382257"/>
                  <a:pt x="942" y="208905"/>
                  <a:pt x="0" y="90922"/>
                </a:cubicBezTo>
                <a:cubicBezTo>
                  <a:pt x="10305" y="43740"/>
                  <a:pt x="42644" y="-2307"/>
                  <a:pt x="90922" y="0"/>
                </a:cubicBezTo>
                <a:close/>
              </a:path>
              <a:path w="4553430" h="545521" stroke="0" extrusionOk="0">
                <a:moveTo>
                  <a:pt x="90922" y="0"/>
                </a:moveTo>
                <a:cubicBezTo>
                  <a:pt x="347112" y="-50282"/>
                  <a:pt x="532140" y="28873"/>
                  <a:pt x="737986" y="0"/>
                </a:cubicBezTo>
                <a:cubicBezTo>
                  <a:pt x="943832" y="-28873"/>
                  <a:pt x="964543" y="26997"/>
                  <a:pt x="1161924" y="0"/>
                </a:cubicBezTo>
                <a:cubicBezTo>
                  <a:pt x="1359305" y="-26997"/>
                  <a:pt x="1556879" y="35027"/>
                  <a:pt x="1808988" y="0"/>
                </a:cubicBezTo>
                <a:cubicBezTo>
                  <a:pt x="2061097" y="-35027"/>
                  <a:pt x="2188628" y="75170"/>
                  <a:pt x="2456051" y="0"/>
                </a:cubicBezTo>
                <a:cubicBezTo>
                  <a:pt x="2723474" y="-75170"/>
                  <a:pt x="2861081" y="2307"/>
                  <a:pt x="3013865" y="0"/>
                </a:cubicBezTo>
                <a:cubicBezTo>
                  <a:pt x="3166649" y="-2307"/>
                  <a:pt x="3491257" y="16454"/>
                  <a:pt x="3616303" y="0"/>
                </a:cubicBezTo>
                <a:cubicBezTo>
                  <a:pt x="3741349" y="-16454"/>
                  <a:pt x="4202653" y="41480"/>
                  <a:pt x="4553430" y="0"/>
                </a:cubicBezTo>
                <a:lnTo>
                  <a:pt x="4553430" y="0"/>
                </a:lnTo>
                <a:cubicBezTo>
                  <a:pt x="4574321" y="151788"/>
                  <a:pt x="4521616" y="269472"/>
                  <a:pt x="4553430" y="454599"/>
                </a:cubicBezTo>
                <a:cubicBezTo>
                  <a:pt x="4562361" y="513501"/>
                  <a:pt x="4513123" y="543596"/>
                  <a:pt x="4462508" y="545521"/>
                </a:cubicBezTo>
                <a:cubicBezTo>
                  <a:pt x="4359044" y="548083"/>
                  <a:pt x="4211920" y="512408"/>
                  <a:pt x="4038570" y="545521"/>
                </a:cubicBezTo>
                <a:cubicBezTo>
                  <a:pt x="3865220" y="578634"/>
                  <a:pt x="3765887" y="509289"/>
                  <a:pt x="3525381" y="545521"/>
                </a:cubicBezTo>
                <a:cubicBezTo>
                  <a:pt x="3284875" y="581753"/>
                  <a:pt x="3091297" y="517429"/>
                  <a:pt x="2967568" y="545521"/>
                </a:cubicBezTo>
                <a:cubicBezTo>
                  <a:pt x="2843839" y="573613"/>
                  <a:pt x="2639513" y="484765"/>
                  <a:pt x="2365129" y="545521"/>
                </a:cubicBezTo>
                <a:cubicBezTo>
                  <a:pt x="2090745" y="606277"/>
                  <a:pt x="1918206" y="488213"/>
                  <a:pt x="1762691" y="545521"/>
                </a:cubicBezTo>
                <a:cubicBezTo>
                  <a:pt x="1607176" y="602829"/>
                  <a:pt x="1364480" y="487266"/>
                  <a:pt x="1249502" y="545521"/>
                </a:cubicBezTo>
                <a:cubicBezTo>
                  <a:pt x="1134524" y="603776"/>
                  <a:pt x="772111" y="492963"/>
                  <a:pt x="602439" y="545521"/>
                </a:cubicBezTo>
                <a:cubicBezTo>
                  <a:pt x="432767" y="598079"/>
                  <a:pt x="180231" y="537676"/>
                  <a:pt x="0" y="545521"/>
                </a:cubicBezTo>
                <a:lnTo>
                  <a:pt x="0" y="545521"/>
                </a:lnTo>
                <a:cubicBezTo>
                  <a:pt x="-50024" y="333398"/>
                  <a:pt x="17883" y="241431"/>
                  <a:pt x="0" y="90922"/>
                </a:cubicBezTo>
                <a:cubicBezTo>
                  <a:pt x="-5015" y="39965"/>
                  <a:pt x="39356" y="12132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الهامش المستخدم 183.29 دولار , من أصل 9922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B1A1D2FD-2CBB-AD24-1CE5-C018C85A64C0}"/>
              </a:ext>
            </a:extLst>
          </p:cNvPr>
          <p:cNvSpPr/>
          <p:nvPr/>
        </p:nvSpPr>
        <p:spPr>
          <a:xfrm>
            <a:off x="543874" y="2458306"/>
            <a:ext cx="4553430" cy="1515178"/>
          </a:xfrm>
          <a:custGeom>
            <a:avLst/>
            <a:gdLst>
              <a:gd name="connsiteX0" fmla="*/ 252535 w 4553430"/>
              <a:gd name="connsiteY0" fmla="*/ 0 h 1515178"/>
              <a:gd name="connsiteX1" fmla="*/ 833156 w 4553430"/>
              <a:gd name="connsiteY1" fmla="*/ 0 h 1515178"/>
              <a:gd name="connsiteX2" fmla="*/ 1327759 w 4553430"/>
              <a:gd name="connsiteY2" fmla="*/ 0 h 1515178"/>
              <a:gd name="connsiteX3" fmla="*/ 1865371 w 4553430"/>
              <a:gd name="connsiteY3" fmla="*/ 0 h 1515178"/>
              <a:gd name="connsiteX4" fmla="*/ 2445991 w 4553430"/>
              <a:gd name="connsiteY4" fmla="*/ 0 h 1515178"/>
              <a:gd name="connsiteX5" fmla="*/ 2854576 w 4553430"/>
              <a:gd name="connsiteY5" fmla="*/ 0 h 1515178"/>
              <a:gd name="connsiteX6" fmla="*/ 3263162 w 4553430"/>
              <a:gd name="connsiteY6" fmla="*/ 0 h 1515178"/>
              <a:gd name="connsiteX7" fmla="*/ 3714755 w 4553430"/>
              <a:gd name="connsiteY7" fmla="*/ 0 h 1515178"/>
              <a:gd name="connsiteX8" fmla="*/ 4553430 w 4553430"/>
              <a:gd name="connsiteY8" fmla="*/ 0 h 1515178"/>
              <a:gd name="connsiteX9" fmla="*/ 4553430 w 4553430"/>
              <a:gd name="connsiteY9" fmla="*/ 0 h 1515178"/>
              <a:gd name="connsiteX10" fmla="*/ 4553430 w 4553430"/>
              <a:gd name="connsiteY10" fmla="*/ 408255 h 1515178"/>
              <a:gd name="connsiteX11" fmla="*/ 4553430 w 4553430"/>
              <a:gd name="connsiteY11" fmla="*/ 829136 h 1515178"/>
              <a:gd name="connsiteX12" fmla="*/ 4553430 w 4553430"/>
              <a:gd name="connsiteY12" fmla="*/ 1262643 h 1515178"/>
              <a:gd name="connsiteX13" fmla="*/ 4300895 w 4553430"/>
              <a:gd name="connsiteY13" fmla="*/ 1515178 h 1515178"/>
              <a:gd name="connsiteX14" fmla="*/ 3677265 w 4553430"/>
              <a:gd name="connsiteY14" fmla="*/ 1515178 h 1515178"/>
              <a:gd name="connsiteX15" fmla="*/ 3139653 w 4553430"/>
              <a:gd name="connsiteY15" fmla="*/ 1515178 h 1515178"/>
              <a:gd name="connsiteX16" fmla="*/ 2602041 w 4553430"/>
              <a:gd name="connsiteY16" fmla="*/ 1515178 h 1515178"/>
              <a:gd name="connsiteX17" fmla="*/ 2107439 w 4553430"/>
              <a:gd name="connsiteY17" fmla="*/ 1515178 h 1515178"/>
              <a:gd name="connsiteX18" fmla="*/ 1526818 w 4553430"/>
              <a:gd name="connsiteY18" fmla="*/ 1515178 h 1515178"/>
              <a:gd name="connsiteX19" fmla="*/ 989206 w 4553430"/>
              <a:gd name="connsiteY19" fmla="*/ 1515178 h 1515178"/>
              <a:gd name="connsiteX20" fmla="*/ 494603 w 4553430"/>
              <a:gd name="connsiteY20" fmla="*/ 1515178 h 1515178"/>
              <a:gd name="connsiteX21" fmla="*/ 0 w 4553430"/>
              <a:gd name="connsiteY21" fmla="*/ 1515178 h 1515178"/>
              <a:gd name="connsiteX22" fmla="*/ 0 w 4553430"/>
              <a:gd name="connsiteY22" fmla="*/ 1515178 h 1515178"/>
              <a:gd name="connsiteX23" fmla="*/ 0 w 4553430"/>
              <a:gd name="connsiteY23" fmla="*/ 1106923 h 1515178"/>
              <a:gd name="connsiteX24" fmla="*/ 0 w 4553430"/>
              <a:gd name="connsiteY24" fmla="*/ 686042 h 1515178"/>
              <a:gd name="connsiteX25" fmla="*/ 0 w 4553430"/>
              <a:gd name="connsiteY25" fmla="*/ 252535 h 1515178"/>
              <a:gd name="connsiteX26" fmla="*/ 252535 w 4553430"/>
              <a:gd name="connsiteY26" fmla="*/ 0 h 151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553430" h="1515178" fill="none" extrusionOk="0">
                <a:moveTo>
                  <a:pt x="252535" y="0"/>
                </a:moveTo>
                <a:cubicBezTo>
                  <a:pt x="467391" y="-43775"/>
                  <a:pt x="584045" y="9004"/>
                  <a:pt x="833156" y="0"/>
                </a:cubicBezTo>
                <a:cubicBezTo>
                  <a:pt x="1082267" y="-9004"/>
                  <a:pt x="1116289" y="57968"/>
                  <a:pt x="1327759" y="0"/>
                </a:cubicBezTo>
                <a:cubicBezTo>
                  <a:pt x="1539229" y="-57968"/>
                  <a:pt x="1644058" y="19561"/>
                  <a:pt x="1865371" y="0"/>
                </a:cubicBezTo>
                <a:cubicBezTo>
                  <a:pt x="2086684" y="-19561"/>
                  <a:pt x="2159093" y="25508"/>
                  <a:pt x="2445991" y="0"/>
                </a:cubicBezTo>
                <a:cubicBezTo>
                  <a:pt x="2732889" y="-25508"/>
                  <a:pt x="2731115" y="31858"/>
                  <a:pt x="2854576" y="0"/>
                </a:cubicBezTo>
                <a:cubicBezTo>
                  <a:pt x="2978037" y="-31858"/>
                  <a:pt x="3095242" y="29323"/>
                  <a:pt x="3263162" y="0"/>
                </a:cubicBezTo>
                <a:cubicBezTo>
                  <a:pt x="3431082" y="-29323"/>
                  <a:pt x="3500571" y="27581"/>
                  <a:pt x="3714755" y="0"/>
                </a:cubicBezTo>
                <a:cubicBezTo>
                  <a:pt x="3928939" y="-27581"/>
                  <a:pt x="4193263" y="91595"/>
                  <a:pt x="4553430" y="0"/>
                </a:cubicBezTo>
                <a:lnTo>
                  <a:pt x="4553430" y="0"/>
                </a:lnTo>
                <a:cubicBezTo>
                  <a:pt x="4554546" y="163801"/>
                  <a:pt x="4525371" y="218214"/>
                  <a:pt x="4553430" y="408255"/>
                </a:cubicBezTo>
                <a:cubicBezTo>
                  <a:pt x="4581489" y="598297"/>
                  <a:pt x="4511776" y="654213"/>
                  <a:pt x="4553430" y="829136"/>
                </a:cubicBezTo>
                <a:cubicBezTo>
                  <a:pt x="4595084" y="1004059"/>
                  <a:pt x="4543622" y="1155540"/>
                  <a:pt x="4553430" y="1262643"/>
                </a:cubicBezTo>
                <a:cubicBezTo>
                  <a:pt x="4566980" y="1396285"/>
                  <a:pt x="4446044" y="1516250"/>
                  <a:pt x="4300895" y="1515178"/>
                </a:cubicBezTo>
                <a:cubicBezTo>
                  <a:pt x="4098123" y="1524412"/>
                  <a:pt x="3912619" y="1482340"/>
                  <a:pt x="3677265" y="1515178"/>
                </a:cubicBezTo>
                <a:cubicBezTo>
                  <a:pt x="3441911" y="1548016"/>
                  <a:pt x="3400134" y="1458888"/>
                  <a:pt x="3139653" y="1515178"/>
                </a:cubicBezTo>
                <a:cubicBezTo>
                  <a:pt x="2879172" y="1571468"/>
                  <a:pt x="2796492" y="1467881"/>
                  <a:pt x="2602041" y="1515178"/>
                </a:cubicBezTo>
                <a:cubicBezTo>
                  <a:pt x="2407590" y="1562475"/>
                  <a:pt x="2277873" y="1463005"/>
                  <a:pt x="2107439" y="1515178"/>
                </a:cubicBezTo>
                <a:cubicBezTo>
                  <a:pt x="1937005" y="1567351"/>
                  <a:pt x="1809123" y="1492862"/>
                  <a:pt x="1526818" y="1515178"/>
                </a:cubicBezTo>
                <a:cubicBezTo>
                  <a:pt x="1244513" y="1537494"/>
                  <a:pt x="1107200" y="1452247"/>
                  <a:pt x="989206" y="1515178"/>
                </a:cubicBezTo>
                <a:cubicBezTo>
                  <a:pt x="871212" y="1578109"/>
                  <a:pt x="727584" y="1505691"/>
                  <a:pt x="494603" y="1515178"/>
                </a:cubicBezTo>
                <a:cubicBezTo>
                  <a:pt x="261622" y="1524665"/>
                  <a:pt x="216003" y="1510074"/>
                  <a:pt x="0" y="1515178"/>
                </a:cubicBezTo>
                <a:lnTo>
                  <a:pt x="0" y="1515178"/>
                </a:lnTo>
                <a:cubicBezTo>
                  <a:pt x="-12199" y="1430642"/>
                  <a:pt x="5651" y="1198978"/>
                  <a:pt x="0" y="1106923"/>
                </a:cubicBezTo>
                <a:cubicBezTo>
                  <a:pt x="-5651" y="1014868"/>
                  <a:pt x="42015" y="797330"/>
                  <a:pt x="0" y="686042"/>
                </a:cubicBezTo>
                <a:cubicBezTo>
                  <a:pt x="-42015" y="574754"/>
                  <a:pt x="17097" y="382854"/>
                  <a:pt x="0" y="252535"/>
                </a:cubicBezTo>
                <a:cubicBezTo>
                  <a:pt x="16674" y="116033"/>
                  <a:pt x="109353" y="-33317"/>
                  <a:pt x="252535" y="0"/>
                </a:cubicBezTo>
                <a:close/>
              </a:path>
              <a:path w="4553430" h="1515178" stroke="0" extrusionOk="0">
                <a:moveTo>
                  <a:pt x="252535" y="0"/>
                </a:moveTo>
                <a:cubicBezTo>
                  <a:pt x="526966" y="-44037"/>
                  <a:pt x="696855" y="38302"/>
                  <a:pt x="876165" y="0"/>
                </a:cubicBezTo>
                <a:cubicBezTo>
                  <a:pt x="1055475" y="-38302"/>
                  <a:pt x="1110284" y="4654"/>
                  <a:pt x="1284750" y="0"/>
                </a:cubicBezTo>
                <a:cubicBezTo>
                  <a:pt x="1459216" y="-4654"/>
                  <a:pt x="1755980" y="3644"/>
                  <a:pt x="1908380" y="0"/>
                </a:cubicBezTo>
                <a:cubicBezTo>
                  <a:pt x="2060780" y="-3644"/>
                  <a:pt x="2314746" y="2993"/>
                  <a:pt x="2532009" y="0"/>
                </a:cubicBezTo>
                <a:cubicBezTo>
                  <a:pt x="2749272" y="-2993"/>
                  <a:pt x="2948396" y="3884"/>
                  <a:pt x="3069621" y="0"/>
                </a:cubicBezTo>
                <a:cubicBezTo>
                  <a:pt x="3190846" y="-3884"/>
                  <a:pt x="3496894" y="55573"/>
                  <a:pt x="3650242" y="0"/>
                </a:cubicBezTo>
                <a:cubicBezTo>
                  <a:pt x="3803590" y="-55573"/>
                  <a:pt x="4111373" y="74714"/>
                  <a:pt x="4553430" y="0"/>
                </a:cubicBezTo>
                <a:lnTo>
                  <a:pt x="4553430" y="0"/>
                </a:lnTo>
                <a:cubicBezTo>
                  <a:pt x="4557923" y="190322"/>
                  <a:pt x="4552143" y="254080"/>
                  <a:pt x="4553430" y="446134"/>
                </a:cubicBezTo>
                <a:cubicBezTo>
                  <a:pt x="4554717" y="638188"/>
                  <a:pt x="4529641" y="679658"/>
                  <a:pt x="4553430" y="854388"/>
                </a:cubicBezTo>
                <a:cubicBezTo>
                  <a:pt x="4577219" y="1029118"/>
                  <a:pt x="4518289" y="1077598"/>
                  <a:pt x="4553430" y="1262643"/>
                </a:cubicBezTo>
                <a:cubicBezTo>
                  <a:pt x="4555919" y="1416958"/>
                  <a:pt x="4434977" y="1528777"/>
                  <a:pt x="4300895" y="1515178"/>
                </a:cubicBezTo>
                <a:cubicBezTo>
                  <a:pt x="4176158" y="1558837"/>
                  <a:pt x="4018996" y="1507184"/>
                  <a:pt x="3763283" y="1515178"/>
                </a:cubicBezTo>
                <a:cubicBezTo>
                  <a:pt x="3507570" y="1523172"/>
                  <a:pt x="3417369" y="1501799"/>
                  <a:pt x="3182662" y="1515178"/>
                </a:cubicBezTo>
                <a:cubicBezTo>
                  <a:pt x="2947955" y="1528557"/>
                  <a:pt x="2804986" y="1502189"/>
                  <a:pt x="2602041" y="1515178"/>
                </a:cubicBezTo>
                <a:cubicBezTo>
                  <a:pt x="2399096" y="1528167"/>
                  <a:pt x="2269342" y="1480491"/>
                  <a:pt x="2107439" y="1515178"/>
                </a:cubicBezTo>
                <a:cubicBezTo>
                  <a:pt x="1945536" y="1549865"/>
                  <a:pt x="1689604" y="1469322"/>
                  <a:pt x="1483809" y="1515178"/>
                </a:cubicBezTo>
                <a:cubicBezTo>
                  <a:pt x="1278014" y="1561034"/>
                  <a:pt x="1177221" y="1503295"/>
                  <a:pt x="1075224" y="1515178"/>
                </a:cubicBezTo>
                <a:cubicBezTo>
                  <a:pt x="973227" y="1527061"/>
                  <a:pt x="637236" y="1500493"/>
                  <a:pt x="494603" y="1515178"/>
                </a:cubicBezTo>
                <a:cubicBezTo>
                  <a:pt x="351970" y="1529863"/>
                  <a:pt x="165088" y="1487184"/>
                  <a:pt x="0" y="1515178"/>
                </a:cubicBezTo>
                <a:lnTo>
                  <a:pt x="0" y="1515178"/>
                </a:lnTo>
                <a:cubicBezTo>
                  <a:pt x="-1308" y="1389921"/>
                  <a:pt x="8096" y="1287513"/>
                  <a:pt x="0" y="1132176"/>
                </a:cubicBezTo>
                <a:cubicBezTo>
                  <a:pt x="-8096" y="976839"/>
                  <a:pt x="1413" y="901318"/>
                  <a:pt x="0" y="723922"/>
                </a:cubicBezTo>
                <a:cubicBezTo>
                  <a:pt x="-1413" y="546526"/>
                  <a:pt x="11415" y="428737"/>
                  <a:pt x="0" y="252535"/>
                </a:cubicBezTo>
                <a:cubicBezTo>
                  <a:pt x="-13337" y="115286"/>
                  <a:pt x="100536" y="-25311"/>
                  <a:pt x="252535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شراء مؤشر داو جونز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صفقة لوت ستاندرد = 10 أسهم = النقطة ب دولار</a:t>
            </a:r>
            <a:endParaRPr lang="ar-E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صفق</a:t>
            </a: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ة ميني = 1 سهم = النقطة ب 10 سنت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11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المارجن - الهامش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0DE7B5-5AED-EBB5-9EB9-9E9863F23E16}"/>
              </a:ext>
            </a:extLst>
          </p:cNvPr>
          <p:cNvSpPr/>
          <p:nvPr/>
        </p:nvSpPr>
        <p:spPr>
          <a:xfrm>
            <a:off x="8945371" y="1226126"/>
            <a:ext cx="2897737" cy="394739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 </a:t>
            </a:r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Graphic 3" descr="Bank with solid fill">
            <a:extLst>
              <a:ext uri="{FF2B5EF4-FFF2-40B4-BE49-F238E27FC236}">
                <a16:creationId xmlns:a16="http://schemas.microsoft.com/office/drawing/2014/main" id="{A566A8C0-A0D7-C0D8-054F-01A149808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194" y="3521703"/>
            <a:ext cx="1035759" cy="904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4C4BA-239C-BC46-D9A8-520C25B16552}"/>
              </a:ext>
            </a:extLst>
          </p:cNvPr>
          <p:cNvSpPr txBox="1"/>
          <p:nvPr/>
        </p:nvSpPr>
        <p:spPr>
          <a:xfrm>
            <a:off x="10010344" y="4567282"/>
            <a:ext cx="113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الحساب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1BA996-8658-F765-027D-E99B8D02D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80" y="887346"/>
            <a:ext cx="3040301" cy="5825726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886D8041-1BC4-8385-EE4F-EBAD82EA58D4}"/>
              </a:ext>
            </a:extLst>
          </p:cNvPr>
          <p:cNvSpPr/>
          <p:nvPr/>
        </p:nvSpPr>
        <p:spPr>
          <a:xfrm>
            <a:off x="1800170" y="1417483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الهامش 2238 من أصل 9960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7AA5A72-94E1-427D-38E1-FF2590912B97}"/>
              </a:ext>
            </a:extLst>
          </p:cNvPr>
          <p:cNvSpPr/>
          <p:nvPr/>
        </p:nvSpPr>
        <p:spPr>
          <a:xfrm>
            <a:off x="856211" y="2365308"/>
            <a:ext cx="4201077" cy="664681"/>
          </a:xfrm>
          <a:custGeom>
            <a:avLst/>
            <a:gdLst>
              <a:gd name="connsiteX0" fmla="*/ 110782 w 4201077"/>
              <a:gd name="connsiteY0" fmla="*/ 0 h 664681"/>
              <a:gd name="connsiteX1" fmla="*/ 613304 w 4201077"/>
              <a:gd name="connsiteY1" fmla="*/ 0 h 664681"/>
              <a:gd name="connsiteX2" fmla="*/ 1238535 w 4201077"/>
              <a:gd name="connsiteY2" fmla="*/ 0 h 664681"/>
              <a:gd name="connsiteX3" fmla="*/ 1781960 w 4201077"/>
              <a:gd name="connsiteY3" fmla="*/ 0 h 664681"/>
              <a:gd name="connsiteX4" fmla="*/ 2284482 w 4201077"/>
              <a:gd name="connsiteY4" fmla="*/ 0 h 664681"/>
              <a:gd name="connsiteX5" fmla="*/ 2909712 w 4201077"/>
              <a:gd name="connsiteY5" fmla="*/ 0 h 664681"/>
              <a:gd name="connsiteX6" fmla="*/ 3453137 w 4201077"/>
              <a:gd name="connsiteY6" fmla="*/ 0 h 664681"/>
              <a:gd name="connsiteX7" fmla="*/ 4201077 w 4201077"/>
              <a:gd name="connsiteY7" fmla="*/ 0 h 664681"/>
              <a:gd name="connsiteX8" fmla="*/ 4201077 w 4201077"/>
              <a:gd name="connsiteY8" fmla="*/ 0 h 664681"/>
              <a:gd name="connsiteX9" fmla="*/ 4201077 w 4201077"/>
              <a:gd name="connsiteY9" fmla="*/ 553899 h 664681"/>
              <a:gd name="connsiteX10" fmla="*/ 4090295 w 4201077"/>
              <a:gd name="connsiteY10" fmla="*/ 664681 h 664681"/>
              <a:gd name="connsiteX11" fmla="*/ 3628676 w 4201077"/>
              <a:gd name="connsiteY11" fmla="*/ 664681 h 664681"/>
              <a:gd name="connsiteX12" fmla="*/ 3003445 w 4201077"/>
              <a:gd name="connsiteY12" fmla="*/ 664681 h 664681"/>
              <a:gd name="connsiteX13" fmla="*/ 2541826 w 4201077"/>
              <a:gd name="connsiteY13" fmla="*/ 664681 h 664681"/>
              <a:gd name="connsiteX14" fmla="*/ 1875692 w 4201077"/>
              <a:gd name="connsiteY14" fmla="*/ 664681 h 664681"/>
              <a:gd name="connsiteX15" fmla="*/ 1291365 w 4201077"/>
              <a:gd name="connsiteY15" fmla="*/ 664681 h 664681"/>
              <a:gd name="connsiteX16" fmla="*/ 707037 w 4201077"/>
              <a:gd name="connsiteY16" fmla="*/ 664681 h 664681"/>
              <a:gd name="connsiteX17" fmla="*/ 0 w 4201077"/>
              <a:gd name="connsiteY17" fmla="*/ 664681 h 664681"/>
              <a:gd name="connsiteX18" fmla="*/ 0 w 4201077"/>
              <a:gd name="connsiteY18" fmla="*/ 664681 h 664681"/>
              <a:gd name="connsiteX19" fmla="*/ 0 w 4201077"/>
              <a:gd name="connsiteY19" fmla="*/ 110782 h 664681"/>
              <a:gd name="connsiteX20" fmla="*/ 110782 w 4201077"/>
              <a:gd name="connsiteY20" fmla="*/ 0 h 66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1077" h="664681" fill="none" extrusionOk="0">
                <a:moveTo>
                  <a:pt x="110782" y="0"/>
                </a:moveTo>
                <a:cubicBezTo>
                  <a:pt x="339916" y="-24968"/>
                  <a:pt x="411417" y="887"/>
                  <a:pt x="613304" y="0"/>
                </a:cubicBezTo>
                <a:cubicBezTo>
                  <a:pt x="815191" y="-887"/>
                  <a:pt x="1096701" y="27613"/>
                  <a:pt x="1238535" y="0"/>
                </a:cubicBezTo>
                <a:cubicBezTo>
                  <a:pt x="1380369" y="-27613"/>
                  <a:pt x="1529205" y="29687"/>
                  <a:pt x="1781960" y="0"/>
                </a:cubicBezTo>
                <a:cubicBezTo>
                  <a:pt x="2034715" y="-29687"/>
                  <a:pt x="2078945" y="30142"/>
                  <a:pt x="2284482" y="0"/>
                </a:cubicBezTo>
                <a:cubicBezTo>
                  <a:pt x="2490019" y="-30142"/>
                  <a:pt x="2655437" y="57388"/>
                  <a:pt x="2909712" y="0"/>
                </a:cubicBezTo>
                <a:cubicBezTo>
                  <a:pt x="3163987" y="-57388"/>
                  <a:pt x="3183591" y="62020"/>
                  <a:pt x="3453137" y="0"/>
                </a:cubicBezTo>
                <a:cubicBezTo>
                  <a:pt x="3722683" y="-62020"/>
                  <a:pt x="3995937" y="12616"/>
                  <a:pt x="4201077" y="0"/>
                </a:cubicBezTo>
                <a:lnTo>
                  <a:pt x="4201077" y="0"/>
                </a:lnTo>
                <a:cubicBezTo>
                  <a:pt x="4237535" y="160820"/>
                  <a:pt x="4166961" y="395579"/>
                  <a:pt x="4201077" y="553899"/>
                </a:cubicBezTo>
                <a:cubicBezTo>
                  <a:pt x="4187419" y="614394"/>
                  <a:pt x="4154015" y="663404"/>
                  <a:pt x="4090295" y="664681"/>
                </a:cubicBezTo>
                <a:cubicBezTo>
                  <a:pt x="3952623" y="672087"/>
                  <a:pt x="3759257" y="618476"/>
                  <a:pt x="3628676" y="664681"/>
                </a:cubicBezTo>
                <a:cubicBezTo>
                  <a:pt x="3498095" y="710886"/>
                  <a:pt x="3240318" y="658954"/>
                  <a:pt x="3003445" y="664681"/>
                </a:cubicBezTo>
                <a:cubicBezTo>
                  <a:pt x="2766572" y="670408"/>
                  <a:pt x="2766674" y="641791"/>
                  <a:pt x="2541826" y="664681"/>
                </a:cubicBezTo>
                <a:cubicBezTo>
                  <a:pt x="2316978" y="687571"/>
                  <a:pt x="2041692" y="640741"/>
                  <a:pt x="1875692" y="664681"/>
                </a:cubicBezTo>
                <a:cubicBezTo>
                  <a:pt x="1709692" y="688621"/>
                  <a:pt x="1467027" y="656884"/>
                  <a:pt x="1291365" y="664681"/>
                </a:cubicBezTo>
                <a:cubicBezTo>
                  <a:pt x="1115703" y="672478"/>
                  <a:pt x="983963" y="637859"/>
                  <a:pt x="707037" y="664681"/>
                </a:cubicBezTo>
                <a:cubicBezTo>
                  <a:pt x="430111" y="691503"/>
                  <a:pt x="298933" y="634302"/>
                  <a:pt x="0" y="664681"/>
                </a:cubicBezTo>
                <a:lnTo>
                  <a:pt x="0" y="664681"/>
                </a:lnTo>
                <a:cubicBezTo>
                  <a:pt x="-45380" y="409930"/>
                  <a:pt x="31052" y="223657"/>
                  <a:pt x="0" y="110782"/>
                </a:cubicBezTo>
                <a:cubicBezTo>
                  <a:pt x="3208" y="35984"/>
                  <a:pt x="40717" y="9001"/>
                  <a:pt x="110782" y="0"/>
                </a:cubicBezTo>
                <a:close/>
              </a:path>
              <a:path w="4201077" h="664681" stroke="0" extrusionOk="0">
                <a:moveTo>
                  <a:pt x="110782" y="0"/>
                </a:moveTo>
                <a:cubicBezTo>
                  <a:pt x="421847" y="-53990"/>
                  <a:pt x="620560" y="52931"/>
                  <a:pt x="776916" y="0"/>
                </a:cubicBezTo>
                <a:cubicBezTo>
                  <a:pt x="933272" y="-52931"/>
                  <a:pt x="1051942" y="41760"/>
                  <a:pt x="1238535" y="0"/>
                </a:cubicBezTo>
                <a:cubicBezTo>
                  <a:pt x="1425128" y="-41760"/>
                  <a:pt x="1620830" y="54724"/>
                  <a:pt x="1904669" y="0"/>
                </a:cubicBezTo>
                <a:cubicBezTo>
                  <a:pt x="2188508" y="-54724"/>
                  <a:pt x="2348499" y="71009"/>
                  <a:pt x="2570802" y="0"/>
                </a:cubicBezTo>
                <a:cubicBezTo>
                  <a:pt x="2793105" y="-71009"/>
                  <a:pt x="2921015" y="42485"/>
                  <a:pt x="3155130" y="0"/>
                </a:cubicBezTo>
                <a:cubicBezTo>
                  <a:pt x="3389245" y="-42485"/>
                  <a:pt x="3722997" y="34845"/>
                  <a:pt x="4201077" y="0"/>
                </a:cubicBezTo>
                <a:lnTo>
                  <a:pt x="4201077" y="0"/>
                </a:lnTo>
                <a:cubicBezTo>
                  <a:pt x="4246129" y="141374"/>
                  <a:pt x="4166996" y="331042"/>
                  <a:pt x="4201077" y="553899"/>
                </a:cubicBezTo>
                <a:cubicBezTo>
                  <a:pt x="4190512" y="606312"/>
                  <a:pt x="4153725" y="668929"/>
                  <a:pt x="4090295" y="664681"/>
                </a:cubicBezTo>
                <a:cubicBezTo>
                  <a:pt x="3853956" y="720473"/>
                  <a:pt x="3754366" y="622486"/>
                  <a:pt x="3587773" y="664681"/>
                </a:cubicBezTo>
                <a:cubicBezTo>
                  <a:pt x="3421180" y="706876"/>
                  <a:pt x="3199961" y="627055"/>
                  <a:pt x="3003445" y="664681"/>
                </a:cubicBezTo>
                <a:cubicBezTo>
                  <a:pt x="2806929" y="702307"/>
                  <a:pt x="2710349" y="611335"/>
                  <a:pt x="2460020" y="664681"/>
                </a:cubicBezTo>
                <a:cubicBezTo>
                  <a:pt x="2209691" y="718027"/>
                  <a:pt x="2073716" y="657356"/>
                  <a:pt x="1875692" y="664681"/>
                </a:cubicBezTo>
                <a:cubicBezTo>
                  <a:pt x="1677668" y="672006"/>
                  <a:pt x="1385586" y="654484"/>
                  <a:pt x="1250462" y="664681"/>
                </a:cubicBezTo>
                <a:cubicBezTo>
                  <a:pt x="1115338" y="674878"/>
                  <a:pt x="826576" y="622857"/>
                  <a:pt x="625231" y="664681"/>
                </a:cubicBezTo>
                <a:cubicBezTo>
                  <a:pt x="423886" y="706505"/>
                  <a:pt x="135620" y="622122"/>
                  <a:pt x="0" y="664681"/>
                </a:cubicBezTo>
                <a:lnTo>
                  <a:pt x="0" y="664681"/>
                </a:lnTo>
                <a:cubicBezTo>
                  <a:pt x="-13579" y="443239"/>
                  <a:pt x="24410" y="358518"/>
                  <a:pt x="0" y="110782"/>
                </a:cubicBezTo>
                <a:cubicBezTo>
                  <a:pt x="-1625" y="47498"/>
                  <a:pt x="32074" y="-762"/>
                  <a:pt x="11078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صفقة لوت ستاندرد من الذهب = 100 أوقية = 200 ألف دولار تقريبا = النقطة ب 10 دولار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D2041DF5-DD6F-4663-326F-08371F153A50}"/>
              </a:ext>
            </a:extLst>
          </p:cNvPr>
          <p:cNvSpPr/>
          <p:nvPr/>
        </p:nvSpPr>
        <p:spPr>
          <a:xfrm>
            <a:off x="955658" y="3340668"/>
            <a:ext cx="4201077" cy="664681"/>
          </a:xfrm>
          <a:custGeom>
            <a:avLst/>
            <a:gdLst>
              <a:gd name="connsiteX0" fmla="*/ 110782 w 4201077"/>
              <a:gd name="connsiteY0" fmla="*/ 0 h 664681"/>
              <a:gd name="connsiteX1" fmla="*/ 613304 w 4201077"/>
              <a:gd name="connsiteY1" fmla="*/ 0 h 664681"/>
              <a:gd name="connsiteX2" fmla="*/ 1238535 w 4201077"/>
              <a:gd name="connsiteY2" fmla="*/ 0 h 664681"/>
              <a:gd name="connsiteX3" fmla="*/ 1781960 w 4201077"/>
              <a:gd name="connsiteY3" fmla="*/ 0 h 664681"/>
              <a:gd name="connsiteX4" fmla="*/ 2284482 w 4201077"/>
              <a:gd name="connsiteY4" fmla="*/ 0 h 664681"/>
              <a:gd name="connsiteX5" fmla="*/ 2909712 w 4201077"/>
              <a:gd name="connsiteY5" fmla="*/ 0 h 664681"/>
              <a:gd name="connsiteX6" fmla="*/ 3453137 w 4201077"/>
              <a:gd name="connsiteY6" fmla="*/ 0 h 664681"/>
              <a:gd name="connsiteX7" fmla="*/ 4201077 w 4201077"/>
              <a:gd name="connsiteY7" fmla="*/ 0 h 664681"/>
              <a:gd name="connsiteX8" fmla="*/ 4201077 w 4201077"/>
              <a:gd name="connsiteY8" fmla="*/ 0 h 664681"/>
              <a:gd name="connsiteX9" fmla="*/ 4201077 w 4201077"/>
              <a:gd name="connsiteY9" fmla="*/ 553899 h 664681"/>
              <a:gd name="connsiteX10" fmla="*/ 4090295 w 4201077"/>
              <a:gd name="connsiteY10" fmla="*/ 664681 h 664681"/>
              <a:gd name="connsiteX11" fmla="*/ 3628676 w 4201077"/>
              <a:gd name="connsiteY11" fmla="*/ 664681 h 664681"/>
              <a:gd name="connsiteX12" fmla="*/ 3003445 w 4201077"/>
              <a:gd name="connsiteY12" fmla="*/ 664681 h 664681"/>
              <a:gd name="connsiteX13" fmla="*/ 2541826 w 4201077"/>
              <a:gd name="connsiteY13" fmla="*/ 664681 h 664681"/>
              <a:gd name="connsiteX14" fmla="*/ 1875692 w 4201077"/>
              <a:gd name="connsiteY14" fmla="*/ 664681 h 664681"/>
              <a:gd name="connsiteX15" fmla="*/ 1291365 w 4201077"/>
              <a:gd name="connsiteY15" fmla="*/ 664681 h 664681"/>
              <a:gd name="connsiteX16" fmla="*/ 707037 w 4201077"/>
              <a:gd name="connsiteY16" fmla="*/ 664681 h 664681"/>
              <a:gd name="connsiteX17" fmla="*/ 0 w 4201077"/>
              <a:gd name="connsiteY17" fmla="*/ 664681 h 664681"/>
              <a:gd name="connsiteX18" fmla="*/ 0 w 4201077"/>
              <a:gd name="connsiteY18" fmla="*/ 664681 h 664681"/>
              <a:gd name="connsiteX19" fmla="*/ 0 w 4201077"/>
              <a:gd name="connsiteY19" fmla="*/ 110782 h 664681"/>
              <a:gd name="connsiteX20" fmla="*/ 110782 w 4201077"/>
              <a:gd name="connsiteY20" fmla="*/ 0 h 66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1077" h="664681" fill="none" extrusionOk="0">
                <a:moveTo>
                  <a:pt x="110782" y="0"/>
                </a:moveTo>
                <a:cubicBezTo>
                  <a:pt x="339916" y="-24968"/>
                  <a:pt x="411417" y="887"/>
                  <a:pt x="613304" y="0"/>
                </a:cubicBezTo>
                <a:cubicBezTo>
                  <a:pt x="815191" y="-887"/>
                  <a:pt x="1096701" y="27613"/>
                  <a:pt x="1238535" y="0"/>
                </a:cubicBezTo>
                <a:cubicBezTo>
                  <a:pt x="1380369" y="-27613"/>
                  <a:pt x="1529205" y="29687"/>
                  <a:pt x="1781960" y="0"/>
                </a:cubicBezTo>
                <a:cubicBezTo>
                  <a:pt x="2034715" y="-29687"/>
                  <a:pt x="2078945" y="30142"/>
                  <a:pt x="2284482" y="0"/>
                </a:cubicBezTo>
                <a:cubicBezTo>
                  <a:pt x="2490019" y="-30142"/>
                  <a:pt x="2655437" y="57388"/>
                  <a:pt x="2909712" y="0"/>
                </a:cubicBezTo>
                <a:cubicBezTo>
                  <a:pt x="3163987" y="-57388"/>
                  <a:pt x="3183591" y="62020"/>
                  <a:pt x="3453137" y="0"/>
                </a:cubicBezTo>
                <a:cubicBezTo>
                  <a:pt x="3722683" y="-62020"/>
                  <a:pt x="3995937" y="12616"/>
                  <a:pt x="4201077" y="0"/>
                </a:cubicBezTo>
                <a:lnTo>
                  <a:pt x="4201077" y="0"/>
                </a:lnTo>
                <a:cubicBezTo>
                  <a:pt x="4237535" y="160820"/>
                  <a:pt x="4166961" y="395579"/>
                  <a:pt x="4201077" y="553899"/>
                </a:cubicBezTo>
                <a:cubicBezTo>
                  <a:pt x="4187419" y="614394"/>
                  <a:pt x="4154015" y="663404"/>
                  <a:pt x="4090295" y="664681"/>
                </a:cubicBezTo>
                <a:cubicBezTo>
                  <a:pt x="3952623" y="672087"/>
                  <a:pt x="3759257" y="618476"/>
                  <a:pt x="3628676" y="664681"/>
                </a:cubicBezTo>
                <a:cubicBezTo>
                  <a:pt x="3498095" y="710886"/>
                  <a:pt x="3240318" y="658954"/>
                  <a:pt x="3003445" y="664681"/>
                </a:cubicBezTo>
                <a:cubicBezTo>
                  <a:pt x="2766572" y="670408"/>
                  <a:pt x="2766674" y="641791"/>
                  <a:pt x="2541826" y="664681"/>
                </a:cubicBezTo>
                <a:cubicBezTo>
                  <a:pt x="2316978" y="687571"/>
                  <a:pt x="2041692" y="640741"/>
                  <a:pt x="1875692" y="664681"/>
                </a:cubicBezTo>
                <a:cubicBezTo>
                  <a:pt x="1709692" y="688621"/>
                  <a:pt x="1467027" y="656884"/>
                  <a:pt x="1291365" y="664681"/>
                </a:cubicBezTo>
                <a:cubicBezTo>
                  <a:pt x="1115703" y="672478"/>
                  <a:pt x="983963" y="637859"/>
                  <a:pt x="707037" y="664681"/>
                </a:cubicBezTo>
                <a:cubicBezTo>
                  <a:pt x="430111" y="691503"/>
                  <a:pt x="298933" y="634302"/>
                  <a:pt x="0" y="664681"/>
                </a:cubicBezTo>
                <a:lnTo>
                  <a:pt x="0" y="664681"/>
                </a:lnTo>
                <a:cubicBezTo>
                  <a:pt x="-45380" y="409930"/>
                  <a:pt x="31052" y="223657"/>
                  <a:pt x="0" y="110782"/>
                </a:cubicBezTo>
                <a:cubicBezTo>
                  <a:pt x="3208" y="35984"/>
                  <a:pt x="40717" y="9001"/>
                  <a:pt x="110782" y="0"/>
                </a:cubicBezTo>
                <a:close/>
              </a:path>
              <a:path w="4201077" h="664681" stroke="0" extrusionOk="0">
                <a:moveTo>
                  <a:pt x="110782" y="0"/>
                </a:moveTo>
                <a:cubicBezTo>
                  <a:pt x="421847" y="-53990"/>
                  <a:pt x="620560" y="52931"/>
                  <a:pt x="776916" y="0"/>
                </a:cubicBezTo>
                <a:cubicBezTo>
                  <a:pt x="933272" y="-52931"/>
                  <a:pt x="1051942" y="41760"/>
                  <a:pt x="1238535" y="0"/>
                </a:cubicBezTo>
                <a:cubicBezTo>
                  <a:pt x="1425128" y="-41760"/>
                  <a:pt x="1620830" y="54724"/>
                  <a:pt x="1904669" y="0"/>
                </a:cubicBezTo>
                <a:cubicBezTo>
                  <a:pt x="2188508" y="-54724"/>
                  <a:pt x="2348499" y="71009"/>
                  <a:pt x="2570802" y="0"/>
                </a:cubicBezTo>
                <a:cubicBezTo>
                  <a:pt x="2793105" y="-71009"/>
                  <a:pt x="2921015" y="42485"/>
                  <a:pt x="3155130" y="0"/>
                </a:cubicBezTo>
                <a:cubicBezTo>
                  <a:pt x="3389245" y="-42485"/>
                  <a:pt x="3722997" y="34845"/>
                  <a:pt x="4201077" y="0"/>
                </a:cubicBezTo>
                <a:lnTo>
                  <a:pt x="4201077" y="0"/>
                </a:lnTo>
                <a:cubicBezTo>
                  <a:pt x="4246129" y="141374"/>
                  <a:pt x="4166996" y="331042"/>
                  <a:pt x="4201077" y="553899"/>
                </a:cubicBezTo>
                <a:cubicBezTo>
                  <a:pt x="4190512" y="606312"/>
                  <a:pt x="4153725" y="668929"/>
                  <a:pt x="4090295" y="664681"/>
                </a:cubicBezTo>
                <a:cubicBezTo>
                  <a:pt x="3853956" y="720473"/>
                  <a:pt x="3754366" y="622486"/>
                  <a:pt x="3587773" y="664681"/>
                </a:cubicBezTo>
                <a:cubicBezTo>
                  <a:pt x="3421180" y="706876"/>
                  <a:pt x="3199961" y="627055"/>
                  <a:pt x="3003445" y="664681"/>
                </a:cubicBezTo>
                <a:cubicBezTo>
                  <a:pt x="2806929" y="702307"/>
                  <a:pt x="2710349" y="611335"/>
                  <a:pt x="2460020" y="664681"/>
                </a:cubicBezTo>
                <a:cubicBezTo>
                  <a:pt x="2209691" y="718027"/>
                  <a:pt x="2073716" y="657356"/>
                  <a:pt x="1875692" y="664681"/>
                </a:cubicBezTo>
                <a:cubicBezTo>
                  <a:pt x="1677668" y="672006"/>
                  <a:pt x="1385586" y="654484"/>
                  <a:pt x="1250462" y="664681"/>
                </a:cubicBezTo>
                <a:cubicBezTo>
                  <a:pt x="1115338" y="674878"/>
                  <a:pt x="826576" y="622857"/>
                  <a:pt x="625231" y="664681"/>
                </a:cubicBezTo>
                <a:cubicBezTo>
                  <a:pt x="423886" y="706505"/>
                  <a:pt x="135620" y="622122"/>
                  <a:pt x="0" y="664681"/>
                </a:cubicBezTo>
                <a:lnTo>
                  <a:pt x="0" y="664681"/>
                </a:lnTo>
                <a:cubicBezTo>
                  <a:pt x="-13579" y="443239"/>
                  <a:pt x="24410" y="358518"/>
                  <a:pt x="0" y="110782"/>
                </a:cubicBezTo>
                <a:cubicBezTo>
                  <a:pt x="-1625" y="47498"/>
                  <a:pt x="32074" y="-762"/>
                  <a:pt x="11078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صفقة ميني ستاندرد من الذهب = 10 أوقية = 20 ألف دولار تقريبا = النقطة ب 1 دولار</a:t>
            </a:r>
            <a:endParaRPr lang="en-US" sz="1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3F9DD3EC-92BE-E968-2199-F02CA17826F2}"/>
              </a:ext>
            </a:extLst>
          </p:cNvPr>
          <p:cNvSpPr/>
          <p:nvPr/>
        </p:nvSpPr>
        <p:spPr>
          <a:xfrm>
            <a:off x="955657" y="4407653"/>
            <a:ext cx="4201077" cy="664681"/>
          </a:xfrm>
          <a:custGeom>
            <a:avLst/>
            <a:gdLst>
              <a:gd name="connsiteX0" fmla="*/ 110782 w 4201077"/>
              <a:gd name="connsiteY0" fmla="*/ 0 h 664681"/>
              <a:gd name="connsiteX1" fmla="*/ 613304 w 4201077"/>
              <a:gd name="connsiteY1" fmla="*/ 0 h 664681"/>
              <a:gd name="connsiteX2" fmla="*/ 1238535 w 4201077"/>
              <a:gd name="connsiteY2" fmla="*/ 0 h 664681"/>
              <a:gd name="connsiteX3" fmla="*/ 1781960 w 4201077"/>
              <a:gd name="connsiteY3" fmla="*/ 0 h 664681"/>
              <a:gd name="connsiteX4" fmla="*/ 2284482 w 4201077"/>
              <a:gd name="connsiteY4" fmla="*/ 0 h 664681"/>
              <a:gd name="connsiteX5" fmla="*/ 2909712 w 4201077"/>
              <a:gd name="connsiteY5" fmla="*/ 0 h 664681"/>
              <a:gd name="connsiteX6" fmla="*/ 3453137 w 4201077"/>
              <a:gd name="connsiteY6" fmla="*/ 0 h 664681"/>
              <a:gd name="connsiteX7" fmla="*/ 4201077 w 4201077"/>
              <a:gd name="connsiteY7" fmla="*/ 0 h 664681"/>
              <a:gd name="connsiteX8" fmla="*/ 4201077 w 4201077"/>
              <a:gd name="connsiteY8" fmla="*/ 0 h 664681"/>
              <a:gd name="connsiteX9" fmla="*/ 4201077 w 4201077"/>
              <a:gd name="connsiteY9" fmla="*/ 553899 h 664681"/>
              <a:gd name="connsiteX10" fmla="*/ 4090295 w 4201077"/>
              <a:gd name="connsiteY10" fmla="*/ 664681 h 664681"/>
              <a:gd name="connsiteX11" fmla="*/ 3628676 w 4201077"/>
              <a:gd name="connsiteY11" fmla="*/ 664681 h 664681"/>
              <a:gd name="connsiteX12" fmla="*/ 3003445 w 4201077"/>
              <a:gd name="connsiteY12" fmla="*/ 664681 h 664681"/>
              <a:gd name="connsiteX13" fmla="*/ 2541826 w 4201077"/>
              <a:gd name="connsiteY13" fmla="*/ 664681 h 664681"/>
              <a:gd name="connsiteX14" fmla="*/ 1875692 w 4201077"/>
              <a:gd name="connsiteY14" fmla="*/ 664681 h 664681"/>
              <a:gd name="connsiteX15" fmla="*/ 1291365 w 4201077"/>
              <a:gd name="connsiteY15" fmla="*/ 664681 h 664681"/>
              <a:gd name="connsiteX16" fmla="*/ 707037 w 4201077"/>
              <a:gd name="connsiteY16" fmla="*/ 664681 h 664681"/>
              <a:gd name="connsiteX17" fmla="*/ 0 w 4201077"/>
              <a:gd name="connsiteY17" fmla="*/ 664681 h 664681"/>
              <a:gd name="connsiteX18" fmla="*/ 0 w 4201077"/>
              <a:gd name="connsiteY18" fmla="*/ 664681 h 664681"/>
              <a:gd name="connsiteX19" fmla="*/ 0 w 4201077"/>
              <a:gd name="connsiteY19" fmla="*/ 110782 h 664681"/>
              <a:gd name="connsiteX20" fmla="*/ 110782 w 4201077"/>
              <a:gd name="connsiteY20" fmla="*/ 0 h 66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1077" h="664681" fill="none" extrusionOk="0">
                <a:moveTo>
                  <a:pt x="110782" y="0"/>
                </a:moveTo>
                <a:cubicBezTo>
                  <a:pt x="339916" y="-24968"/>
                  <a:pt x="411417" y="887"/>
                  <a:pt x="613304" y="0"/>
                </a:cubicBezTo>
                <a:cubicBezTo>
                  <a:pt x="815191" y="-887"/>
                  <a:pt x="1096701" y="27613"/>
                  <a:pt x="1238535" y="0"/>
                </a:cubicBezTo>
                <a:cubicBezTo>
                  <a:pt x="1380369" y="-27613"/>
                  <a:pt x="1529205" y="29687"/>
                  <a:pt x="1781960" y="0"/>
                </a:cubicBezTo>
                <a:cubicBezTo>
                  <a:pt x="2034715" y="-29687"/>
                  <a:pt x="2078945" y="30142"/>
                  <a:pt x="2284482" y="0"/>
                </a:cubicBezTo>
                <a:cubicBezTo>
                  <a:pt x="2490019" y="-30142"/>
                  <a:pt x="2655437" y="57388"/>
                  <a:pt x="2909712" y="0"/>
                </a:cubicBezTo>
                <a:cubicBezTo>
                  <a:pt x="3163987" y="-57388"/>
                  <a:pt x="3183591" y="62020"/>
                  <a:pt x="3453137" y="0"/>
                </a:cubicBezTo>
                <a:cubicBezTo>
                  <a:pt x="3722683" y="-62020"/>
                  <a:pt x="3995937" y="12616"/>
                  <a:pt x="4201077" y="0"/>
                </a:cubicBezTo>
                <a:lnTo>
                  <a:pt x="4201077" y="0"/>
                </a:lnTo>
                <a:cubicBezTo>
                  <a:pt x="4237535" y="160820"/>
                  <a:pt x="4166961" y="395579"/>
                  <a:pt x="4201077" y="553899"/>
                </a:cubicBezTo>
                <a:cubicBezTo>
                  <a:pt x="4187419" y="614394"/>
                  <a:pt x="4154015" y="663404"/>
                  <a:pt x="4090295" y="664681"/>
                </a:cubicBezTo>
                <a:cubicBezTo>
                  <a:pt x="3952623" y="672087"/>
                  <a:pt x="3759257" y="618476"/>
                  <a:pt x="3628676" y="664681"/>
                </a:cubicBezTo>
                <a:cubicBezTo>
                  <a:pt x="3498095" y="710886"/>
                  <a:pt x="3240318" y="658954"/>
                  <a:pt x="3003445" y="664681"/>
                </a:cubicBezTo>
                <a:cubicBezTo>
                  <a:pt x="2766572" y="670408"/>
                  <a:pt x="2766674" y="641791"/>
                  <a:pt x="2541826" y="664681"/>
                </a:cubicBezTo>
                <a:cubicBezTo>
                  <a:pt x="2316978" y="687571"/>
                  <a:pt x="2041692" y="640741"/>
                  <a:pt x="1875692" y="664681"/>
                </a:cubicBezTo>
                <a:cubicBezTo>
                  <a:pt x="1709692" y="688621"/>
                  <a:pt x="1467027" y="656884"/>
                  <a:pt x="1291365" y="664681"/>
                </a:cubicBezTo>
                <a:cubicBezTo>
                  <a:pt x="1115703" y="672478"/>
                  <a:pt x="983963" y="637859"/>
                  <a:pt x="707037" y="664681"/>
                </a:cubicBezTo>
                <a:cubicBezTo>
                  <a:pt x="430111" y="691503"/>
                  <a:pt x="298933" y="634302"/>
                  <a:pt x="0" y="664681"/>
                </a:cubicBezTo>
                <a:lnTo>
                  <a:pt x="0" y="664681"/>
                </a:lnTo>
                <a:cubicBezTo>
                  <a:pt x="-45380" y="409930"/>
                  <a:pt x="31052" y="223657"/>
                  <a:pt x="0" y="110782"/>
                </a:cubicBezTo>
                <a:cubicBezTo>
                  <a:pt x="3208" y="35984"/>
                  <a:pt x="40717" y="9001"/>
                  <a:pt x="110782" y="0"/>
                </a:cubicBezTo>
                <a:close/>
              </a:path>
              <a:path w="4201077" h="664681" stroke="0" extrusionOk="0">
                <a:moveTo>
                  <a:pt x="110782" y="0"/>
                </a:moveTo>
                <a:cubicBezTo>
                  <a:pt x="421847" y="-53990"/>
                  <a:pt x="620560" y="52931"/>
                  <a:pt x="776916" y="0"/>
                </a:cubicBezTo>
                <a:cubicBezTo>
                  <a:pt x="933272" y="-52931"/>
                  <a:pt x="1051942" y="41760"/>
                  <a:pt x="1238535" y="0"/>
                </a:cubicBezTo>
                <a:cubicBezTo>
                  <a:pt x="1425128" y="-41760"/>
                  <a:pt x="1620830" y="54724"/>
                  <a:pt x="1904669" y="0"/>
                </a:cubicBezTo>
                <a:cubicBezTo>
                  <a:pt x="2188508" y="-54724"/>
                  <a:pt x="2348499" y="71009"/>
                  <a:pt x="2570802" y="0"/>
                </a:cubicBezTo>
                <a:cubicBezTo>
                  <a:pt x="2793105" y="-71009"/>
                  <a:pt x="2921015" y="42485"/>
                  <a:pt x="3155130" y="0"/>
                </a:cubicBezTo>
                <a:cubicBezTo>
                  <a:pt x="3389245" y="-42485"/>
                  <a:pt x="3722997" y="34845"/>
                  <a:pt x="4201077" y="0"/>
                </a:cubicBezTo>
                <a:lnTo>
                  <a:pt x="4201077" y="0"/>
                </a:lnTo>
                <a:cubicBezTo>
                  <a:pt x="4246129" y="141374"/>
                  <a:pt x="4166996" y="331042"/>
                  <a:pt x="4201077" y="553899"/>
                </a:cubicBezTo>
                <a:cubicBezTo>
                  <a:pt x="4190512" y="606312"/>
                  <a:pt x="4153725" y="668929"/>
                  <a:pt x="4090295" y="664681"/>
                </a:cubicBezTo>
                <a:cubicBezTo>
                  <a:pt x="3853956" y="720473"/>
                  <a:pt x="3754366" y="622486"/>
                  <a:pt x="3587773" y="664681"/>
                </a:cubicBezTo>
                <a:cubicBezTo>
                  <a:pt x="3421180" y="706876"/>
                  <a:pt x="3199961" y="627055"/>
                  <a:pt x="3003445" y="664681"/>
                </a:cubicBezTo>
                <a:cubicBezTo>
                  <a:pt x="2806929" y="702307"/>
                  <a:pt x="2710349" y="611335"/>
                  <a:pt x="2460020" y="664681"/>
                </a:cubicBezTo>
                <a:cubicBezTo>
                  <a:pt x="2209691" y="718027"/>
                  <a:pt x="2073716" y="657356"/>
                  <a:pt x="1875692" y="664681"/>
                </a:cubicBezTo>
                <a:cubicBezTo>
                  <a:pt x="1677668" y="672006"/>
                  <a:pt x="1385586" y="654484"/>
                  <a:pt x="1250462" y="664681"/>
                </a:cubicBezTo>
                <a:cubicBezTo>
                  <a:pt x="1115338" y="674878"/>
                  <a:pt x="826576" y="622857"/>
                  <a:pt x="625231" y="664681"/>
                </a:cubicBezTo>
                <a:cubicBezTo>
                  <a:pt x="423886" y="706505"/>
                  <a:pt x="135620" y="622122"/>
                  <a:pt x="0" y="664681"/>
                </a:cubicBezTo>
                <a:lnTo>
                  <a:pt x="0" y="664681"/>
                </a:lnTo>
                <a:cubicBezTo>
                  <a:pt x="-13579" y="443239"/>
                  <a:pt x="24410" y="358518"/>
                  <a:pt x="0" y="110782"/>
                </a:cubicBezTo>
                <a:cubicBezTo>
                  <a:pt x="-1625" y="47498"/>
                  <a:pt x="32074" y="-762"/>
                  <a:pt x="11078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صفقة ميكرو ستاندرد من الذهب = 1 أوقية = 2 ألف دولار تقريبا = النقطة ب 10 سنت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6232799" y="194890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8201222" y="15000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12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2383706" y="177863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نسبة المخاطرة إلى المكافئة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5608994" y="73955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15F5B6-62E3-D3C7-57DA-7F22F1CE4782}"/>
              </a:ext>
            </a:extLst>
          </p:cNvPr>
          <p:cNvCxnSpPr/>
          <p:nvPr/>
        </p:nvCxnSpPr>
        <p:spPr>
          <a:xfrm>
            <a:off x="349135" y="4056611"/>
            <a:ext cx="9825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8DA085B-6F30-2E2B-1747-D38A70C3280B}"/>
              </a:ext>
            </a:extLst>
          </p:cNvPr>
          <p:cNvSpPr/>
          <p:nvPr/>
        </p:nvSpPr>
        <p:spPr>
          <a:xfrm>
            <a:off x="1039090" y="3329247"/>
            <a:ext cx="856211" cy="72736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هدف</a:t>
            </a:r>
          </a:p>
          <a:p>
            <a:pPr algn="ctr"/>
            <a:r>
              <a:rPr lang="ar-EG" dirty="0"/>
              <a:t>10 نقط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1F2091-0CF5-9A94-0F70-9E84AFE5C141}"/>
              </a:ext>
            </a:extLst>
          </p:cNvPr>
          <p:cNvCxnSpPr/>
          <p:nvPr/>
        </p:nvCxnSpPr>
        <p:spPr>
          <a:xfrm>
            <a:off x="401782" y="5526578"/>
            <a:ext cx="9825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ECA389A-993F-867F-599F-F0117031D38A}"/>
              </a:ext>
            </a:extLst>
          </p:cNvPr>
          <p:cNvSpPr/>
          <p:nvPr/>
        </p:nvSpPr>
        <p:spPr>
          <a:xfrm>
            <a:off x="1039089" y="4064230"/>
            <a:ext cx="856211" cy="72736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/>
              <a:t>مخاطرة</a:t>
            </a:r>
          </a:p>
          <a:p>
            <a:pPr algn="ctr"/>
            <a:r>
              <a:rPr lang="ar-EG" sz="1600" dirty="0"/>
              <a:t>10 نقط</a:t>
            </a:r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EAF9E5-364B-5104-26DF-69E54C97169A}"/>
              </a:ext>
            </a:extLst>
          </p:cNvPr>
          <p:cNvSpPr/>
          <p:nvPr/>
        </p:nvSpPr>
        <p:spPr>
          <a:xfrm>
            <a:off x="2741814" y="2732809"/>
            <a:ext cx="856211" cy="132379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هدف</a:t>
            </a:r>
          </a:p>
          <a:p>
            <a:pPr algn="ctr"/>
            <a:r>
              <a:rPr lang="ar-EG" dirty="0"/>
              <a:t>20 نقطة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555219-D4F3-6C1B-D7C0-A8836B4778B4}"/>
              </a:ext>
            </a:extLst>
          </p:cNvPr>
          <p:cNvSpPr/>
          <p:nvPr/>
        </p:nvSpPr>
        <p:spPr>
          <a:xfrm>
            <a:off x="2741813" y="4064230"/>
            <a:ext cx="856211" cy="72736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/>
              <a:t>مخاطرة</a:t>
            </a:r>
          </a:p>
          <a:p>
            <a:pPr algn="ctr"/>
            <a:r>
              <a:rPr lang="ar-EG" sz="1600" dirty="0"/>
              <a:t>10 نقط</a:t>
            </a:r>
            <a:endParaRPr lang="en-US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3FFEDC-B990-C922-3334-E5EDC1BA0BE2}"/>
              </a:ext>
            </a:extLst>
          </p:cNvPr>
          <p:cNvSpPr/>
          <p:nvPr/>
        </p:nvSpPr>
        <p:spPr>
          <a:xfrm>
            <a:off x="4373879" y="2032463"/>
            <a:ext cx="856211" cy="202414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هدف</a:t>
            </a:r>
          </a:p>
          <a:p>
            <a:pPr algn="ctr"/>
            <a:r>
              <a:rPr lang="ar-EG" dirty="0"/>
              <a:t>30 نقطة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EE2C4A-B540-4F26-F4E7-6C928B27EC76}"/>
              </a:ext>
            </a:extLst>
          </p:cNvPr>
          <p:cNvSpPr/>
          <p:nvPr/>
        </p:nvSpPr>
        <p:spPr>
          <a:xfrm>
            <a:off x="4373878" y="4064230"/>
            <a:ext cx="856211" cy="72736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/>
              <a:t>مخاطرة</a:t>
            </a:r>
          </a:p>
          <a:p>
            <a:pPr algn="ctr"/>
            <a:r>
              <a:rPr lang="ar-EG" sz="1600" dirty="0"/>
              <a:t>10 نقط</a:t>
            </a:r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2CADB7-59AA-0FF0-AB9B-1AD78857190D}"/>
              </a:ext>
            </a:extLst>
          </p:cNvPr>
          <p:cNvSpPr/>
          <p:nvPr/>
        </p:nvSpPr>
        <p:spPr>
          <a:xfrm>
            <a:off x="6525080" y="1331421"/>
            <a:ext cx="856211" cy="270856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هدف</a:t>
            </a:r>
          </a:p>
          <a:p>
            <a:pPr algn="ctr"/>
            <a:r>
              <a:rPr lang="ar-EG" dirty="0"/>
              <a:t>40 نقطة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194CB8-39D8-975D-EF1C-26CA5BBEC819}"/>
              </a:ext>
            </a:extLst>
          </p:cNvPr>
          <p:cNvSpPr/>
          <p:nvPr/>
        </p:nvSpPr>
        <p:spPr>
          <a:xfrm>
            <a:off x="6525079" y="4047604"/>
            <a:ext cx="856211" cy="72736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/>
              <a:t>مخاطرة</a:t>
            </a:r>
          </a:p>
          <a:p>
            <a:pPr algn="ctr"/>
            <a:r>
              <a:rPr lang="ar-EG" sz="1600" dirty="0"/>
              <a:t>10 نقط</a:t>
            </a:r>
            <a:endParaRPr lang="en-US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1CD787-F038-369C-DC72-3DECB3ADC2A5}"/>
              </a:ext>
            </a:extLst>
          </p:cNvPr>
          <p:cNvSpPr/>
          <p:nvPr/>
        </p:nvSpPr>
        <p:spPr>
          <a:xfrm>
            <a:off x="8826320" y="742418"/>
            <a:ext cx="856211" cy="33051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هدف</a:t>
            </a:r>
          </a:p>
          <a:p>
            <a:pPr algn="ctr"/>
            <a:r>
              <a:rPr lang="ar-EG" dirty="0"/>
              <a:t>50 نقطة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5EDABD-F7A0-DDCE-A80A-ED8844656A47}"/>
              </a:ext>
            </a:extLst>
          </p:cNvPr>
          <p:cNvSpPr/>
          <p:nvPr/>
        </p:nvSpPr>
        <p:spPr>
          <a:xfrm>
            <a:off x="8826319" y="4055227"/>
            <a:ext cx="856211" cy="72736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/>
              <a:t>مخاطرة</a:t>
            </a:r>
          </a:p>
          <a:p>
            <a:pPr algn="ctr"/>
            <a:r>
              <a:rPr lang="ar-EG" sz="1600" dirty="0"/>
              <a:t>10 نقط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D78907-1220-6F8D-7E79-F9B7A4B93470}"/>
              </a:ext>
            </a:extLst>
          </p:cNvPr>
          <p:cNvSpPr txBox="1"/>
          <p:nvPr/>
        </p:nvSpPr>
        <p:spPr>
          <a:xfrm>
            <a:off x="4143894" y="6187207"/>
            <a:ext cx="234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نسبة المخاطرة إلى المكافئة</a:t>
            </a:r>
          </a:p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 to Reward Ratio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063C33-DDBB-9180-6FE0-F080E26C2B8F}"/>
              </a:ext>
            </a:extLst>
          </p:cNvPr>
          <p:cNvSpPr txBox="1"/>
          <p:nvPr/>
        </p:nvSpPr>
        <p:spPr>
          <a:xfrm>
            <a:off x="947648" y="4899552"/>
            <a:ext cx="1039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>
                <a:solidFill>
                  <a:srgbClr val="00B0F0"/>
                </a:solidFill>
              </a:rPr>
              <a:t>:1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571CBE-401D-17A6-7F7F-41C0480146DA}"/>
              </a:ext>
            </a:extLst>
          </p:cNvPr>
          <p:cNvSpPr txBox="1"/>
          <p:nvPr/>
        </p:nvSpPr>
        <p:spPr>
          <a:xfrm>
            <a:off x="2650372" y="4916655"/>
            <a:ext cx="1039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>
                <a:solidFill>
                  <a:srgbClr val="00B0F0"/>
                </a:solidFill>
              </a:rPr>
              <a:t>:2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080776-644C-C9CF-77AA-98A3EEABBC82}"/>
              </a:ext>
            </a:extLst>
          </p:cNvPr>
          <p:cNvSpPr txBox="1"/>
          <p:nvPr/>
        </p:nvSpPr>
        <p:spPr>
          <a:xfrm>
            <a:off x="4282437" y="4916655"/>
            <a:ext cx="1039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>
                <a:solidFill>
                  <a:srgbClr val="00B0F0"/>
                </a:solidFill>
              </a:rPr>
              <a:t>:3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76C44D-2DC4-3640-01DD-63E10055C573}"/>
              </a:ext>
            </a:extLst>
          </p:cNvPr>
          <p:cNvSpPr txBox="1"/>
          <p:nvPr/>
        </p:nvSpPr>
        <p:spPr>
          <a:xfrm>
            <a:off x="6511219" y="4899552"/>
            <a:ext cx="1039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>
                <a:solidFill>
                  <a:srgbClr val="00B0F0"/>
                </a:solidFill>
              </a:rPr>
              <a:t>:4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EF1430-A352-7CEC-8641-76F88E6657E0}"/>
              </a:ext>
            </a:extLst>
          </p:cNvPr>
          <p:cNvSpPr txBox="1"/>
          <p:nvPr/>
        </p:nvSpPr>
        <p:spPr>
          <a:xfrm>
            <a:off x="8740001" y="4908819"/>
            <a:ext cx="1039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>
                <a:solidFill>
                  <a:srgbClr val="00B0F0"/>
                </a:solidFill>
              </a:rPr>
              <a:t>:5</a:t>
            </a:r>
          </a:p>
        </p:txBody>
      </p:sp>
    </p:spTree>
    <p:extLst>
      <p:ext uri="{BB962C8B-B14F-4D97-AF65-F5344CB8AC3E}">
        <p14:creationId xmlns:p14="http://schemas.microsoft.com/office/powerpoint/2010/main" val="104102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13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معدل نجا</a:t>
            </a: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 الاستراتيجية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CBEC33-A0D9-CEAD-B958-470D7EDA7258}"/>
              </a:ext>
            </a:extLst>
          </p:cNvPr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52A1BD6-CF1D-70C2-281E-7ACF4BC0C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293699"/>
              </p:ext>
            </p:extLst>
          </p:nvPr>
        </p:nvGraphicFramePr>
        <p:xfrm>
          <a:off x="3817257" y="95738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5F1B8561-67B0-F693-F43F-EFEF49A1FF50}"/>
              </a:ext>
            </a:extLst>
          </p:cNvPr>
          <p:cNvSpPr/>
          <p:nvPr/>
        </p:nvSpPr>
        <p:spPr>
          <a:xfrm>
            <a:off x="1642195" y="1864588"/>
            <a:ext cx="3356565" cy="3007858"/>
          </a:xfrm>
          <a:custGeom>
            <a:avLst/>
            <a:gdLst>
              <a:gd name="connsiteX0" fmla="*/ 501320 w 3356565"/>
              <a:gd name="connsiteY0" fmla="*/ 0 h 3007858"/>
              <a:gd name="connsiteX1" fmla="*/ 1072369 w 3356565"/>
              <a:gd name="connsiteY1" fmla="*/ 0 h 3007858"/>
              <a:gd name="connsiteX2" fmla="*/ 1671970 w 3356565"/>
              <a:gd name="connsiteY2" fmla="*/ 0 h 3007858"/>
              <a:gd name="connsiteX3" fmla="*/ 2214467 w 3356565"/>
              <a:gd name="connsiteY3" fmla="*/ 0 h 3007858"/>
              <a:gd name="connsiteX4" fmla="*/ 2728411 w 3356565"/>
              <a:gd name="connsiteY4" fmla="*/ 0 h 3007858"/>
              <a:gd name="connsiteX5" fmla="*/ 3356565 w 3356565"/>
              <a:gd name="connsiteY5" fmla="*/ 0 h 3007858"/>
              <a:gd name="connsiteX6" fmla="*/ 3356565 w 3356565"/>
              <a:gd name="connsiteY6" fmla="*/ 0 h 3007858"/>
              <a:gd name="connsiteX7" fmla="*/ 3356565 w 3356565"/>
              <a:gd name="connsiteY7" fmla="*/ 501308 h 3007858"/>
              <a:gd name="connsiteX8" fmla="*/ 3356565 w 3356565"/>
              <a:gd name="connsiteY8" fmla="*/ 1002615 h 3007858"/>
              <a:gd name="connsiteX9" fmla="*/ 3356565 w 3356565"/>
              <a:gd name="connsiteY9" fmla="*/ 1503923 h 3007858"/>
              <a:gd name="connsiteX10" fmla="*/ 3356565 w 3356565"/>
              <a:gd name="connsiteY10" fmla="*/ 2030296 h 3007858"/>
              <a:gd name="connsiteX11" fmla="*/ 3356565 w 3356565"/>
              <a:gd name="connsiteY11" fmla="*/ 2506538 h 3007858"/>
              <a:gd name="connsiteX12" fmla="*/ 2855245 w 3356565"/>
              <a:gd name="connsiteY12" fmla="*/ 3007858 h 3007858"/>
              <a:gd name="connsiteX13" fmla="*/ 2227091 w 3356565"/>
              <a:gd name="connsiteY13" fmla="*/ 3007858 h 3007858"/>
              <a:gd name="connsiteX14" fmla="*/ 1627490 w 3356565"/>
              <a:gd name="connsiteY14" fmla="*/ 3007858 h 3007858"/>
              <a:gd name="connsiteX15" fmla="*/ 1084993 w 3356565"/>
              <a:gd name="connsiteY15" fmla="*/ 3007858 h 3007858"/>
              <a:gd name="connsiteX16" fmla="*/ 0 w 3356565"/>
              <a:gd name="connsiteY16" fmla="*/ 3007858 h 3007858"/>
              <a:gd name="connsiteX17" fmla="*/ 0 w 3356565"/>
              <a:gd name="connsiteY17" fmla="*/ 3007858 h 3007858"/>
              <a:gd name="connsiteX18" fmla="*/ 0 w 3356565"/>
              <a:gd name="connsiteY18" fmla="*/ 2481485 h 3007858"/>
              <a:gd name="connsiteX19" fmla="*/ 0 w 3356565"/>
              <a:gd name="connsiteY19" fmla="*/ 2005243 h 3007858"/>
              <a:gd name="connsiteX20" fmla="*/ 0 w 3356565"/>
              <a:gd name="connsiteY20" fmla="*/ 1478870 h 3007858"/>
              <a:gd name="connsiteX21" fmla="*/ 0 w 3356565"/>
              <a:gd name="connsiteY21" fmla="*/ 977562 h 3007858"/>
              <a:gd name="connsiteX22" fmla="*/ 0 w 3356565"/>
              <a:gd name="connsiteY22" fmla="*/ 501320 h 3007858"/>
              <a:gd name="connsiteX23" fmla="*/ 501320 w 3356565"/>
              <a:gd name="connsiteY23" fmla="*/ 0 h 300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56565" h="3007858" fill="none" extrusionOk="0">
                <a:moveTo>
                  <a:pt x="501320" y="0"/>
                </a:moveTo>
                <a:cubicBezTo>
                  <a:pt x="749783" y="-48562"/>
                  <a:pt x="926510" y="11281"/>
                  <a:pt x="1072369" y="0"/>
                </a:cubicBezTo>
                <a:cubicBezTo>
                  <a:pt x="1218228" y="-11281"/>
                  <a:pt x="1394969" y="56123"/>
                  <a:pt x="1671970" y="0"/>
                </a:cubicBezTo>
                <a:cubicBezTo>
                  <a:pt x="1948971" y="-56123"/>
                  <a:pt x="1988803" y="27136"/>
                  <a:pt x="2214467" y="0"/>
                </a:cubicBezTo>
                <a:cubicBezTo>
                  <a:pt x="2440131" y="-27136"/>
                  <a:pt x="2477175" y="6346"/>
                  <a:pt x="2728411" y="0"/>
                </a:cubicBezTo>
                <a:cubicBezTo>
                  <a:pt x="2979647" y="-6346"/>
                  <a:pt x="3154567" y="53267"/>
                  <a:pt x="3356565" y="0"/>
                </a:cubicBezTo>
                <a:lnTo>
                  <a:pt x="3356565" y="0"/>
                </a:lnTo>
                <a:cubicBezTo>
                  <a:pt x="3395374" y="240445"/>
                  <a:pt x="3317885" y="284231"/>
                  <a:pt x="3356565" y="501308"/>
                </a:cubicBezTo>
                <a:cubicBezTo>
                  <a:pt x="3395245" y="718385"/>
                  <a:pt x="3315475" y="810028"/>
                  <a:pt x="3356565" y="1002615"/>
                </a:cubicBezTo>
                <a:cubicBezTo>
                  <a:pt x="3397655" y="1195202"/>
                  <a:pt x="3318143" y="1352127"/>
                  <a:pt x="3356565" y="1503923"/>
                </a:cubicBezTo>
                <a:cubicBezTo>
                  <a:pt x="3394987" y="1655719"/>
                  <a:pt x="3312367" y="1853751"/>
                  <a:pt x="3356565" y="2030296"/>
                </a:cubicBezTo>
                <a:cubicBezTo>
                  <a:pt x="3400763" y="2206841"/>
                  <a:pt x="3327532" y="2290325"/>
                  <a:pt x="3356565" y="2506538"/>
                </a:cubicBezTo>
                <a:cubicBezTo>
                  <a:pt x="3343588" y="2797699"/>
                  <a:pt x="3143904" y="2999891"/>
                  <a:pt x="2855245" y="3007858"/>
                </a:cubicBezTo>
                <a:cubicBezTo>
                  <a:pt x="2603656" y="3010682"/>
                  <a:pt x="2422155" y="2995467"/>
                  <a:pt x="2227091" y="3007858"/>
                </a:cubicBezTo>
                <a:cubicBezTo>
                  <a:pt x="2032027" y="3020249"/>
                  <a:pt x="1834367" y="2976679"/>
                  <a:pt x="1627490" y="3007858"/>
                </a:cubicBezTo>
                <a:cubicBezTo>
                  <a:pt x="1420613" y="3039037"/>
                  <a:pt x="1235423" y="2984704"/>
                  <a:pt x="1084993" y="3007858"/>
                </a:cubicBezTo>
                <a:cubicBezTo>
                  <a:pt x="934563" y="3031012"/>
                  <a:pt x="522105" y="2892973"/>
                  <a:pt x="0" y="3007858"/>
                </a:cubicBezTo>
                <a:lnTo>
                  <a:pt x="0" y="3007858"/>
                </a:lnTo>
                <a:cubicBezTo>
                  <a:pt x="-40276" y="2897528"/>
                  <a:pt x="14120" y="2602120"/>
                  <a:pt x="0" y="2481485"/>
                </a:cubicBezTo>
                <a:cubicBezTo>
                  <a:pt x="-14120" y="2360850"/>
                  <a:pt x="16262" y="2189020"/>
                  <a:pt x="0" y="2005243"/>
                </a:cubicBezTo>
                <a:cubicBezTo>
                  <a:pt x="-16262" y="1821466"/>
                  <a:pt x="55798" y="1680874"/>
                  <a:pt x="0" y="1478870"/>
                </a:cubicBezTo>
                <a:cubicBezTo>
                  <a:pt x="-55798" y="1276866"/>
                  <a:pt x="24694" y="1181220"/>
                  <a:pt x="0" y="977562"/>
                </a:cubicBezTo>
                <a:cubicBezTo>
                  <a:pt x="-24694" y="773904"/>
                  <a:pt x="10450" y="617419"/>
                  <a:pt x="0" y="501320"/>
                </a:cubicBezTo>
                <a:cubicBezTo>
                  <a:pt x="52592" y="225596"/>
                  <a:pt x="235108" y="10471"/>
                  <a:pt x="501320" y="0"/>
                </a:cubicBezTo>
                <a:close/>
              </a:path>
              <a:path w="3356565" h="3007858" stroke="0" extrusionOk="0">
                <a:moveTo>
                  <a:pt x="501320" y="0"/>
                </a:moveTo>
                <a:cubicBezTo>
                  <a:pt x="758265" y="-34243"/>
                  <a:pt x="920349" y="857"/>
                  <a:pt x="1129474" y="0"/>
                </a:cubicBezTo>
                <a:cubicBezTo>
                  <a:pt x="1338599" y="-857"/>
                  <a:pt x="1410488" y="17784"/>
                  <a:pt x="1614866" y="0"/>
                </a:cubicBezTo>
                <a:cubicBezTo>
                  <a:pt x="1819244" y="-17784"/>
                  <a:pt x="1958170" y="15724"/>
                  <a:pt x="2243019" y="0"/>
                </a:cubicBezTo>
                <a:cubicBezTo>
                  <a:pt x="2527868" y="-15724"/>
                  <a:pt x="2574401" y="47720"/>
                  <a:pt x="2871173" y="0"/>
                </a:cubicBezTo>
                <a:cubicBezTo>
                  <a:pt x="3167945" y="-47720"/>
                  <a:pt x="3122103" y="52710"/>
                  <a:pt x="3356565" y="0"/>
                </a:cubicBezTo>
                <a:lnTo>
                  <a:pt x="3356565" y="0"/>
                </a:lnTo>
                <a:cubicBezTo>
                  <a:pt x="3388510" y="200751"/>
                  <a:pt x="3353220" y="355747"/>
                  <a:pt x="3356565" y="526373"/>
                </a:cubicBezTo>
                <a:cubicBezTo>
                  <a:pt x="3359910" y="696999"/>
                  <a:pt x="3346679" y="859099"/>
                  <a:pt x="3356565" y="1077811"/>
                </a:cubicBezTo>
                <a:cubicBezTo>
                  <a:pt x="3366451" y="1296523"/>
                  <a:pt x="3336665" y="1473834"/>
                  <a:pt x="3356565" y="1629250"/>
                </a:cubicBezTo>
                <a:cubicBezTo>
                  <a:pt x="3376465" y="1784666"/>
                  <a:pt x="3316646" y="2188227"/>
                  <a:pt x="3356565" y="2506538"/>
                </a:cubicBezTo>
                <a:cubicBezTo>
                  <a:pt x="3355475" y="2858805"/>
                  <a:pt x="3111488" y="3029590"/>
                  <a:pt x="2855245" y="3007858"/>
                </a:cubicBezTo>
                <a:cubicBezTo>
                  <a:pt x="2726669" y="3044426"/>
                  <a:pt x="2447232" y="2963167"/>
                  <a:pt x="2227091" y="3007858"/>
                </a:cubicBezTo>
                <a:cubicBezTo>
                  <a:pt x="2006950" y="3052549"/>
                  <a:pt x="1858366" y="2996474"/>
                  <a:pt x="1656042" y="3007858"/>
                </a:cubicBezTo>
                <a:cubicBezTo>
                  <a:pt x="1453718" y="3019242"/>
                  <a:pt x="1241137" y="2970907"/>
                  <a:pt x="1056441" y="3007858"/>
                </a:cubicBezTo>
                <a:cubicBezTo>
                  <a:pt x="871745" y="3044809"/>
                  <a:pt x="381007" y="2952014"/>
                  <a:pt x="0" y="3007858"/>
                </a:cubicBezTo>
                <a:lnTo>
                  <a:pt x="0" y="3007858"/>
                </a:lnTo>
                <a:cubicBezTo>
                  <a:pt x="-35353" y="2904470"/>
                  <a:pt x="54759" y="2699285"/>
                  <a:pt x="0" y="2531616"/>
                </a:cubicBezTo>
                <a:cubicBezTo>
                  <a:pt x="-54759" y="2363947"/>
                  <a:pt x="17484" y="2291357"/>
                  <a:pt x="0" y="2105504"/>
                </a:cubicBezTo>
                <a:cubicBezTo>
                  <a:pt x="-17484" y="1919651"/>
                  <a:pt x="63824" y="1819440"/>
                  <a:pt x="0" y="1554066"/>
                </a:cubicBezTo>
                <a:cubicBezTo>
                  <a:pt x="-63824" y="1288692"/>
                  <a:pt x="14470" y="1244397"/>
                  <a:pt x="0" y="1052758"/>
                </a:cubicBezTo>
                <a:cubicBezTo>
                  <a:pt x="-14470" y="861119"/>
                  <a:pt x="37599" y="758274"/>
                  <a:pt x="0" y="501320"/>
                </a:cubicBezTo>
                <a:cubicBezTo>
                  <a:pt x="-23836" y="210032"/>
                  <a:pt x="208034" y="57146"/>
                  <a:pt x="501320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 عمل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 Test</a:t>
            </a: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E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الاستراتيجية معدل نجاحها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70%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يعني 7 صفقات  مكسب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صفقات خسارة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14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معدل نجا</a:t>
            </a: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 الاستراتيجية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CBEC33-A0D9-CEAD-B958-470D7EDA7258}"/>
              </a:ext>
            </a:extLst>
          </p:cNvPr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52A1BD6-CF1D-70C2-281E-7ACF4BC0C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304289"/>
              </p:ext>
            </p:extLst>
          </p:nvPr>
        </p:nvGraphicFramePr>
        <p:xfrm>
          <a:off x="3817257" y="95738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5F1B8561-67B0-F693-F43F-EFEF49A1FF50}"/>
              </a:ext>
            </a:extLst>
          </p:cNvPr>
          <p:cNvSpPr/>
          <p:nvPr/>
        </p:nvSpPr>
        <p:spPr>
          <a:xfrm>
            <a:off x="1642195" y="1864588"/>
            <a:ext cx="3356565" cy="3007858"/>
          </a:xfrm>
          <a:custGeom>
            <a:avLst/>
            <a:gdLst>
              <a:gd name="connsiteX0" fmla="*/ 501320 w 3356565"/>
              <a:gd name="connsiteY0" fmla="*/ 0 h 3007858"/>
              <a:gd name="connsiteX1" fmla="*/ 1072369 w 3356565"/>
              <a:gd name="connsiteY1" fmla="*/ 0 h 3007858"/>
              <a:gd name="connsiteX2" fmla="*/ 1671970 w 3356565"/>
              <a:gd name="connsiteY2" fmla="*/ 0 h 3007858"/>
              <a:gd name="connsiteX3" fmla="*/ 2214467 w 3356565"/>
              <a:gd name="connsiteY3" fmla="*/ 0 h 3007858"/>
              <a:gd name="connsiteX4" fmla="*/ 2728411 w 3356565"/>
              <a:gd name="connsiteY4" fmla="*/ 0 h 3007858"/>
              <a:gd name="connsiteX5" fmla="*/ 3356565 w 3356565"/>
              <a:gd name="connsiteY5" fmla="*/ 0 h 3007858"/>
              <a:gd name="connsiteX6" fmla="*/ 3356565 w 3356565"/>
              <a:gd name="connsiteY6" fmla="*/ 0 h 3007858"/>
              <a:gd name="connsiteX7" fmla="*/ 3356565 w 3356565"/>
              <a:gd name="connsiteY7" fmla="*/ 501308 h 3007858"/>
              <a:gd name="connsiteX8" fmla="*/ 3356565 w 3356565"/>
              <a:gd name="connsiteY8" fmla="*/ 1002615 h 3007858"/>
              <a:gd name="connsiteX9" fmla="*/ 3356565 w 3356565"/>
              <a:gd name="connsiteY9" fmla="*/ 1503923 h 3007858"/>
              <a:gd name="connsiteX10" fmla="*/ 3356565 w 3356565"/>
              <a:gd name="connsiteY10" fmla="*/ 2030296 h 3007858"/>
              <a:gd name="connsiteX11" fmla="*/ 3356565 w 3356565"/>
              <a:gd name="connsiteY11" fmla="*/ 2506538 h 3007858"/>
              <a:gd name="connsiteX12" fmla="*/ 2855245 w 3356565"/>
              <a:gd name="connsiteY12" fmla="*/ 3007858 h 3007858"/>
              <a:gd name="connsiteX13" fmla="*/ 2227091 w 3356565"/>
              <a:gd name="connsiteY13" fmla="*/ 3007858 h 3007858"/>
              <a:gd name="connsiteX14" fmla="*/ 1627490 w 3356565"/>
              <a:gd name="connsiteY14" fmla="*/ 3007858 h 3007858"/>
              <a:gd name="connsiteX15" fmla="*/ 1084993 w 3356565"/>
              <a:gd name="connsiteY15" fmla="*/ 3007858 h 3007858"/>
              <a:gd name="connsiteX16" fmla="*/ 0 w 3356565"/>
              <a:gd name="connsiteY16" fmla="*/ 3007858 h 3007858"/>
              <a:gd name="connsiteX17" fmla="*/ 0 w 3356565"/>
              <a:gd name="connsiteY17" fmla="*/ 3007858 h 3007858"/>
              <a:gd name="connsiteX18" fmla="*/ 0 w 3356565"/>
              <a:gd name="connsiteY18" fmla="*/ 2481485 h 3007858"/>
              <a:gd name="connsiteX19" fmla="*/ 0 w 3356565"/>
              <a:gd name="connsiteY19" fmla="*/ 2005243 h 3007858"/>
              <a:gd name="connsiteX20" fmla="*/ 0 w 3356565"/>
              <a:gd name="connsiteY20" fmla="*/ 1478870 h 3007858"/>
              <a:gd name="connsiteX21" fmla="*/ 0 w 3356565"/>
              <a:gd name="connsiteY21" fmla="*/ 977562 h 3007858"/>
              <a:gd name="connsiteX22" fmla="*/ 0 w 3356565"/>
              <a:gd name="connsiteY22" fmla="*/ 501320 h 3007858"/>
              <a:gd name="connsiteX23" fmla="*/ 501320 w 3356565"/>
              <a:gd name="connsiteY23" fmla="*/ 0 h 300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56565" h="3007858" fill="none" extrusionOk="0">
                <a:moveTo>
                  <a:pt x="501320" y="0"/>
                </a:moveTo>
                <a:cubicBezTo>
                  <a:pt x="749783" y="-48562"/>
                  <a:pt x="926510" y="11281"/>
                  <a:pt x="1072369" y="0"/>
                </a:cubicBezTo>
                <a:cubicBezTo>
                  <a:pt x="1218228" y="-11281"/>
                  <a:pt x="1394969" y="56123"/>
                  <a:pt x="1671970" y="0"/>
                </a:cubicBezTo>
                <a:cubicBezTo>
                  <a:pt x="1948971" y="-56123"/>
                  <a:pt x="1988803" y="27136"/>
                  <a:pt x="2214467" y="0"/>
                </a:cubicBezTo>
                <a:cubicBezTo>
                  <a:pt x="2440131" y="-27136"/>
                  <a:pt x="2477175" y="6346"/>
                  <a:pt x="2728411" y="0"/>
                </a:cubicBezTo>
                <a:cubicBezTo>
                  <a:pt x="2979647" y="-6346"/>
                  <a:pt x="3154567" y="53267"/>
                  <a:pt x="3356565" y="0"/>
                </a:cubicBezTo>
                <a:lnTo>
                  <a:pt x="3356565" y="0"/>
                </a:lnTo>
                <a:cubicBezTo>
                  <a:pt x="3395374" y="240445"/>
                  <a:pt x="3317885" y="284231"/>
                  <a:pt x="3356565" y="501308"/>
                </a:cubicBezTo>
                <a:cubicBezTo>
                  <a:pt x="3395245" y="718385"/>
                  <a:pt x="3315475" y="810028"/>
                  <a:pt x="3356565" y="1002615"/>
                </a:cubicBezTo>
                <a:cubicBezTo>
                  <a:pt x="3397655" y="1195202"/>
                  <a:pt x="3318143" y="1352127"/>
                  <a:pt x="3356565" y="1503923"/>
                </a:cubicBezTo>
                <a:cubicBezTo>
                  <a:pt x="3394987" y="1655719"/>
                  <a:pt x="3312367" y="1853751"/>
                  <a:pt x="3356565" y="2030296"/>
                </a:cubicBezTo>
                <a:cubicBezTo>
                  <a:pt x="3400763" y="2206841"/>
                  <a:pt x="3327532" y="2290325"/>
                  <a:pt x="3356565" y="2506538"/>
                </a:cubicBezTo>
                <a:cubicBezTo>
                  <a:pt x="3343588" y="2797699"/>
                  <a:pt x="3143904" y="2999891"/>
                  <a:pt x="2855245" y="3007858"/>
                </a:cubicBezTo>
                <a:cubicBezTo>
                  <a:pt x="2603656" y="3010682"/>
                  <a:pt x="2422155" y="2995467"/>
                  <a:pt x="2227091" y="3007858"/>
                </a:cubicBezTo>
                <a:cubicBezTo>
                  <a:pt x="2032027" y="3020249"/>
                  <a:pt x="1834367" y="2976679"/>
                  <a:pt x="1627490" y="3007858"/>
                </a:cubicBezTo>
                <a:cubicBezTo>
                  <a:pt x="1420613" y="3039037"/>
                  <a:pt x="1235423" y="2984704"/>
                  <a:pt x="1084993" y="3007858"/>
                </a:cubicBezTo>
                <a:cubicBezTo>
                  <a:pt x="934563" y="3031012"/>
                  <a:pt x="522105" y="2892973"/>
                  <a:pt x="0" y="3007858"/>
                </a:cubicBezTo>
                <a:lnTo>
                  <a:pt x="0" y="3007858"/>
                </a:lnTo>
                <a:cubicBezTo>
                  <a:pt x="-40276" y="2897528"/>
                  <a:pt x="14120" y="2602120"/>
                  <a:pt x="0" y="2481485"/>
                </a:cubicBezTo>
                <a:cubicBezTo>
                  <a:pt x="-14120" y="2360850"/>
                  <a:pt x="16262" y="2189020"/>
                  <a:pt x="0" y="2005243"/>
                </a:cubicBezTo>
                <a:cubicBezTo>
                  <a:pt x="-16262" y="1821466"/>
                  <a:pt x="55798" y="1680874"/>
                  <a:pt x="0" y="1478870"/>
                </a:cubicBezTo>
                <a:cubicBezTo>
                  <a:pt x="-55798" y="1276866"/>
                  <a:pt x="24694" y="1181220"/>
                  <a:pt x="0" y="977562"/>
                </a:cubicBezTo>
                <a:cubicBezTo>
                  <a:pt x="-24694" y="773904"/>
                  <a:pt x="10450" y="617419"/>
                  <a:pt x="0" y="501320"/>
                </a:cubicBezTo>
                <a:cubicBezTo>
                  <a:pt x="52592" y="225596"/>
                  <a:pt x="235108" y="10471"/>
                  <a:pt x="501320" y="0"/>
                </a:cubicBezTo>
                <a:close/>
              </a:path>
              <a:path w="3356565" h="3007858" stroke="0" extrusionOk="0">
                <a:moveTo>
                  <a:pt x="501320" y="0"/>
                </a:moveTo>
                <a:cubicBezTo>
                  <a:pt x="758265" y="-34243"/>
                  <a:pt x="920349" y="857"/>
                  <a:pt x="1129474" y="0"/>
                </a:cubicBezTo>
                <a:cubicBezTo>
                  <a:pt x="1338599" y="-857"/>
                  <a:pt x="1410488" y="17784"/>
                  <a:pt x="1614866" y="0"/>
                </a:cubicBezTo>
                <a:cubicBezTo>
                  <a:pt x="1819244" y="-17784"/>
                  <a:pt x="1958170" y="15724"/>
                  <a:pt x="2243019" y="0"/>
                </a:cubicBezTo>
                <a:cubicBezTo>
                  <a:pt x="2527868" y="-15724"/>
                  <a:pt x="2574401" y="47720"/>
                  <a:pt x="2871173" y="0"/>
                </a:cubicBezTo>
                <a:cubicBezTo>
                  <a:pt x="3167945" y="-47720"/>
                  <a:pt x="3122103" y="52710"/>
                  <a:pt x="3356565" y="0"/>
                </a:cubicBezTo>
                <a:lnTo>
                  <a:pt x="3356565" y="0"/>
                </a:lnTo>
                <a:cubicBezTo>
                  <a:pt x="3388510" y="200751"/>
                  <a:pt x="3353220" y="355747"/>
                  <a:pt x="3356565" y="526373"/>
                </a:cubicBezTo>
                <a:cubicBezTo>
                  <a:pt x="3359910" y="696999"/>
                  <a:pt x="3346679" y="859099"/>
                  <a:pt x="3356565" y="1077811"/>
                </a:cubicBezTo>
                <a:cubicBezTo>
                  <a:pt x="3366451" y="1296523"/>
                  <a:pt x="3336665" y="1473834"/>
                  <a:pt x="3356565" y="1629250"/>
                </a:cubicBezTo>
                <a:cubicBezTo>
                  <a:pt x="3376465" y="1784666"/>
                  <a:pt x="3316646" y="2188227"/>
                  <a:pt x="3356565" y="2506538"/>
                </a:cubicBezTo>
                <a:cubicBezTo>
                  <a:pt x="3355475" y="2858805"/>
                  <a:pt x="3111488" y="3029590"/>
                  <a:pt x="2855245" y="3007858"/>
                </a:cubicBezTo>
                <a:cubicBezTo>
                  <a:pt x="2726669" y="3044426"/>
                  <a:pt x="2447232" y="2963167"/>
                  <a:pt x="2227091" y="3007858"/>
                </a:cubicBezTo>
                <a:cubicBezTo>
                  <a:pt x="2006950" y="3052549"/>
                  <a:pt x="1858366" y="2996474"/>
                  <a:pt x="1656042" y="3007858"/>
                </a:cubicBezTo>
                <a:cubicBezTo>
                  <a:pt x="1453718" y="3019242"/>
                  <a:pt x="1241137" y="2970907"/>
                  <a:pt x="1056441" y="3007858"/>
                </a:cubicBezTo>
                <a:cubicBezTo>
                  <a:pt x="871745" y="3044809"/>
                  <a:pt x="381007" y="2952014"/>
                  <a:pt x="0" y="3007858"/>
                </a:cubicBezTo>
                <a:lnTo>
                  <a:pt x="0" y="3007858"/>
                </a:lnTo>
                <a:cubicBezTo>
                  <a:pt x="-35353" y="2904470"/>
                  <a:pt x="54759" y="2699285"/>
                  <a:pt x="0" y="2531616"/>
                </a:cubicBezTo>
                <a:cubicBezTo>
                  <a:pt x="-54759" y="2363947"/>
                  <a:pt x="17484" y="2291357"/>
                  <a:pt x="0" y="2105504"/>
                </a:cubicBezTo>
                <a:cubicBezTo>
                  <a:pt x="-17484" y="1919651"/>
                  <a:pt x="63824" y="1819440"/>
                  <a:pt x="0" y="1554066"/>
                </a:cubicBezTo>
                <a:cubicBezTo>
                  <a:pt x="-63824" y="1288692"/>
                  <a:pt x="14470" y="1244397"/>
                  <a:pt x="0" y="1052758"/>
                </a:cubicBezTo>
                <a:cubicBezTo>
                  <a:pt x="-14470" y="861119"/>
                  <a:pt x="37599" y="758274"/>
                  <a:pt x="0" y="501320"/>
                </a:cubicBezTo>
                <a:cubicBezTo>
                  <a:pt x="-23836" y="210032"/>
                  <a:pt x="208034" y="57146"/>
                  <a:pt x="501320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 عمل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 Test</a:t>
            </a: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E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الاستراتيجية معدل نجاحها 60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يعني 6 صفقات  مكسب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صفقات خسارة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74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15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معدل نجا</a:t>
            </a: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 الاستراتيجية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CBEC33-A0D9-CEAD-B958-470D7EDA7258}"/>
              </a:ext>
            </a:extLst>
          </p:cNvPr>
          <p:cNvSpPr/>
          <p:nvPr/>
        </p:nvSpPr>
        <p:spPr>
          <a:xfrm>
            <a:off x="2032000" y="719666"/>
            <a:ext cx="8128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  <a:p>
            <a:pPr lvl="0">
              <a:buChar char="•"/>
            </a:pPr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52A1BD6-CF1D-70C2-281E-7ACF4BC0C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08451"/>
              </p:ext>
            </p:extLst>
          </p:nvPr>
        </p:nvGraphicFramePr>
        <p:xfrm>
          <a:off x="3817257" y="95738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5F1B8561-67B0-F693-F43F-EFEF49A1FF50}"/>
              </a:ext>
            </a:extLst>
          </p:cNvPr>
          <p:cNvSpPr/>
          <p:nvPr/>
        </p:nvSpPr>
        <p:spPr>
          <a:xfrm>
            <a:off x="1102263" y="1867523"/>
            <a:ext cx="3356565" cy="3007858"/>
          </a:xfrm>
          <a:custGeom>
            <a:avLst/>
            <a:gdLst>
              <a:gd name="connsiteX0" fmla="*/ 501320 w 3356565"/>
              <a:gd name="connsiteY0" fmla="*/ 0 h 3007858"/>
              <a:gd name="connsiteX1" fmla="*/ 1072369 w 3356565"/>
              <a:gd name="connsiteY1" fmla="*/ 0 h 3007858"/>
              <a:gd name="connsiteX2" fmla="*/ 1671970 w 3356565"/>
              <a:gd name="connsiteY2" fmla="*/ 0 h 3007858"/>
              <a:gd name="connsiteX3" fmla="*/ 2214467 w 3356565"/>
              <a:gd name="connsiteY3" fmla="*/ 0 h 3007858"/>
              <a:gd name="connsiteX4" fmla="*/ 2728411 w 3356565"/>
              <a:gd name="connsiteY4" fmla="*/ 0 h 3007858"/>
              <a:gd name="connsiteX5" fmla="*/ 3356565 w 3356565"/>
              <a:gd name="connsiteY5" fmla="*/ 0 h 3007858"/>
              <a:gd name="connsiteX6" fmla="*/ 3356565 w 3356565"/>
              <a:gd name="connsiteY6" fmla="*/ 0 h 3007858"/>
              <a:gd name="connsiteX7" fmla="*/ 3356565 w 3356565"/>
              <a:gd name="connsiteY7" fmla="*/ 501308 h 3007858"/>
              <a:gd name="connsiteX8" fmla="*/ 3356565 w 3356565"/>
              <a:gd name="connsiteY8" fmla="*/ 1002615 h 3007858"/>
              <a:gd name="connsiteX9" fmla="*/ 3356565 w 3356565"/>
              <a:gd name="connsiteY9" fmla="*/ 1503923 h 3007858"/>
              <a:gd name="connsiteX10" fmla="*/ 3356565 w 3356565"/>
              <a:gd name="connsiteY10" fmla="*/ 2030296 h 3007858"/>
              <a:gd name="connsiteX11" fmla="*/ 3356565 w 3356565"/>
              <a:gd name="connsiteY11" fmla="*/ 2506538 h 3007858"/>
              <a:gd name="connsiteX12" fmla="*/ 2855245 w 3356565"/>
              <a:gd name="connsiteY12" fmla="*/ 3007858 h 3007858"/>
              <a:gd name="connsiteX13" fmla="*/ 2227091 w 3356565"/>
              <a:gd name="connsiteY13" fmla="*/ 3007858 h 3007858"/>
              <a:gd name="connsiteX14" fmla="*/ 1627490 w 3356565"/>
              <a:gd name="connsiteY14" fmla="*/ 3007858 h 3007858"/>
              <a:gd name="connsiteX15" fmla="*/ 1084993 w 3356565"/>
              <a:gd name="connsiteY15" fmla="*/ 3007858 h 3007858"/>
              <a:gd name="connsiteX16" fmla="*/ 0 w 3356565"/>
              <a:gd name="connsiteY16" fmla="*/ 3007858 h 3007858"/>
              <a:gd name="connsiteX17" fmla="*/ 0 w 3356565"/>
              <a:gd name="connsiteY17" fmla="*/ 3007858 h 3007858"/>
              <a:gd name="connsiteX18" fmla="*/ 0 w 3356565"/>
              <a:gd name="connsiteY18" fmla="*/ 2481485 h 3007858"/>
              <a:gd name="connsiteX19" fmla="*/ 0 w 3356565"/>
              <a:gd name="connsiteY19" fmla="*/ 2005243 h 3007858"/>
              <a:gd name="connsiteX20" fmla="*/ 0 w 3356565"/>
              <a:gd name="connsiteY20" fmla="*/ 1478870 h 3007858"/>
              <a:gd name="connsiteX21" fmla="*/ 0 w 3356565"/>
              <a:gd name="connsiteY21" fmla="*/ 977562 h 3007858"/>
              <a:gd name="connsiteX22" fmla="*/ 0 w 3356565"/>
              <a:gd name="connsiteY22" fmla="*/ 501320 h 3007858"/>
              <a:gd name="connsiteX23" fmla="*/ 501320 w 3356565"/>
              <a:gd name="connsiteY23" fmla="*/ 0 h 300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56565" h="3007858" fill="none" extrusionOk="0">
                <a:moveTo>
                  <a:pt x="501320" y="0"/>
                </a:moveTo>
                <a:cubicBezTo>
                  <a:pt x="749783" y="-48562"/>
                  <a:pt x="926510" y="11281"/>
                  <a:pt x="1072369" y="0"/>
                </a:cubicBezTo>
                <a:cubicBezTo>
                  <a:pt x="1218228" y="-11281"/>
                  <a:pt x="1394969" y="56123"/>
                  <a:pt x="1671970" y="0"/>
                </a:cubicBezTo>
                <a:cubicBezTo>
                  <a:pt x="1948971" y="-56123"/>
                  <a:pt x="1988803" y="27136"/>
                  <a:pt x="2214467" y="0"/>
                </a:cubicBezTo>
                <a:cubicBezTo>
                  <a:pt x="2440131" y="-27136"/>
                  <a:pt x="2477175" y="6346"/>
                  <a:pt x="2728411" y="0"/>
                </a:cubicBezTo>
                <a:cubicBezTo>
                  <a:pt x="2979647" y="-6346"/>
                  <a:pt x="3154567" y="53267"/>
                  <a:pt x="3356565" y="0"/>
                </a:cubicBezTo>
                <a:lnTo>
                  <a:pt x="3356565" y="0"/>
                </a:lnTo>
                <a:cubicBezTo>
                  <a:pt x="3395374" y="240445"/>
                  <a:pt x="3317885" y="284231"/>
                  <a:pt x="3356565" y="501308"/>
                </a:cubicBezTo>
                <a:cubicBezTo>
                  <a:pt x="3395245" y="718385"/>
                  <a:pt x="3315475" y="810028"/>
                  <a:pt x="3356565" y="1002615"/>
                </a:cubicBezTo>
                <a:cubicBezTo>
                  <a:pt x="3397655" y="1195202"/>
                  <a:pt x="3318143" y="1352127"/>
                  <a:pt x="3356565" y="1503923"/>
                </a:cubicBezTo>
                <a:cubicBezTo>
                  <a:pt x="3394987" y="1655719"/>
                  <a:pt x="3312367" y="1853751"/>
                  <a:pt x="3356565" y="2030296"/>
                </a:cubicBezTo>
                <a:cubicBezTo>
                  <a:pt x="3400763" y="2206841"/>
                  <a:pt x="3327532" y="2290325"/>
                  <a:pt x="3356565" y="2506538"/>
                </a:cubicBezTo>
                <a:cubicBezTo>
                  <a:pt x="3343588" y="2797699"/>
                  <a:pt x="3143904" y="2999891"/>
                  <a:pt x="2855245" y="3007858"/>
                </a:cubicBezTo>
                <a:cubicBezTo>
                  <a:pt x="2603656" y="3010682"/>
                  <a:pt x="2422155" y="2995467"/>
                  <a:pt x="2227091" y="3007858"/>
                </a:cubicBezTo>
                <a:cubicBezTo>
                  <a:pt x="2032027" y="3020249"/>
                  <a:pt x="1834367" y="2976679"/>
                  <a:pt x="1627490" y="3007858"/>
                </a:cubicBezTo>
                <a:cubicBezTo>
                  <a:pt x="1420613" y="3039037"/>
                  <a:pt x="1235423" y="2984704"/>
                  <a:pt x="1084993" y="3007858"/>
                </a:cubicBezTo>
                <a:cubicBezTo>
                  <a:pt x="934563" y="3031012"/>
                  <a:pt x="522105" y="2892973"/>
                  <a:pt x="0" y="3007858"/>
                </a:cubicBezTo>
                <a:lnTo>
                  <a:pt x="0" y="3007858"/>
                </a:lnTo>
                <a:cubicBezTo>
                  <a:pt x="-40276" y="2897528"/>
                  <a:pt x="14120" y="2602120"/>
                  <a:pt x="0" y="2481485"/>
                </a:cubicBezTo>
                <a:cubicBezTo>
                  <a:pt x="-14120" y="2360850"/>
                  <a:pt x="16262" y="2189020"/>
                  <a:pt x="0" y="2005243"/>
                </a:cubicBezTo>
                <a:cubicBezTo>
                  <a:pt x="-16262" y="1821466"/>
                  <a:pt x="55798" y="1680874"/>
                  <a:pt x="0" y="1478870"/>
                </a:cubicBezTo>
                <a:cubicBezTo>
                  <a:pt x="-55798" y="1276866"/>
                  <a:pt x="24694" y="1181220"/>
                  <a:pt x="0" y="977562"/>
                </a:cubicBezTo>
                <a:cubicBezTo>
                  <a:pt x="-24694" y="773904"/>
                  <a:pt x="10450" y="617419"/>
                  <a:pt x="0" y="501320"/>
                </a:cubicBezTo>
                <a:cubicBezTo>
                  <a:pt x="52592" y="225596"/>
                  <a:pt x="235108" y="10471"/>
                  <a:pt x="501320" y="0"/>
                </a:cubicBezTo>
                <a:close/>
              </a:path>
              <a:path w="3356565" h="3007858" stroke="0" extrusionOk="0">
                <a:moveTo>
                  <a:pt x="501320" y="0"/>
                </a:moveTo>
                <a:cubicBezTo>
                  <a:pt x="758265" y="-34243"/>
                  <a:pt x="920349" y="857"/>
                  <a:pt x="1129474" y="0"/>
                </a:cubicBezTo>
                <a:cubicBezTo>
                  <a:pt x="1338599" y="-857"/>
                  <a:pt x="1410488" y="17784"/>
                  <a:pt x="1614866" y="0"/>
                </a:cubicBezTo>
                <a:cubicBezTo>
                  <a:pt x="1819244" y="-17784"/>
                  <a:pt x="1958170" y="15724"/>
                  <a:pt x="2243019" y="0"/>
                </a:cubicBezTo>
                <a:cubicBezTo>
                  <a:pt x="2527868" y="-15724"/>
                  <a:pt x="2574401" y="47720"/>
                  <a:pt x="2871173" y="0"/>
                </a:cubicBezTo>
                <a:cubicBezTo>
                  <a:pt x="3167945" y="-47720"/>
                  <a:pt x="3122103" y="52710"/>
                  <a:pt x="3356565" y="0"/>
                </a:cubicBezTo>
                <a:lnTo>
                  <a:pt x="3356565" y="0"/>
                </a:lnTo>
                <a:cubicBezTo>
                  <a:pt x="3388510" y="200751"/>
                  <a:pt x="3353220" y="355747"/>
                  <a:pt x="3356565" y="526373"/>
                </a:cubicBezTo>
                <a:cubicBezTo>
                  <a:pt x="3359910" y="696999"/>
                  <a:pt x="3346679" y="859099"/>
                  <a:pt x="3356565" y="1077811"/>
                </a:cubicBezTo>
                <a:cubicBezTo>
                  <a:pt x="3366451" y="1296523"/>
                  <a:pt x="3336665" y="1473834"/>
                  <a:pt x="3356565" y="1629250"/>
                </a:cubicBezTo>
                <a:cubicBezTo>
                  <a:pt x="3376465" y="1784666"/>
                  <a:pt x="3316646" y="2188227"/>
                  <a:pt x="3356565" y="2506538"/>
                </a:cubicBezTo>
                <a:cubicBezTo>
                  <a:pt x="3355475" y="2858805"/>
                  <a:pt x="3111488" y="3029590"/>
                  <a:pt x="2855245" y="3007858"/>
                </a:cubicBezTo>
                <a:cubicBezTo>
                  <a:pt x="2726669" y="3044426"/>
                  <a:pt x="2447232" y="2963167"/>
                  <a:pt x="2227091" y="3007858"/>
                </a:cubicBezTo>
                <a:cubicBezTo>
                  <a:pt x="2006950" y="3052549"/>
                  <a:pt x="1858366" y="2996474"/>
                  <a:pt x="1656042" y="3007858"/>
                </a:cubicBezTo>
                <a:cubicBezTo>
                  <a:pt x="1453718" y="3019242"/>
                  <a:pt x="1241137" y="2970907"/>
                  <a:pt x="1056441" y="3007858"/>
                </a:cubicBezTo>
                <a:cubicBezTo>
                  <a:pt x="871745" y="3044809"/>
                  <a:pt x="381007" y="2952014"/>
                  <a:pt x="0" y="3007858"/>
                </a:cubicBezTo>
                <a:lnTo>
                  <a:pt x="0" y="3007858"/>
                </a:lnTo>
                <a:cubicBezTo>
                  <a:pt x="-35353" y="2904470"/>
                  <a:pt x="54759" y="2699285"/>
                  <a:pt x="0" y="2531616"/>
                </a:cubicBezTo>
                <a:cubicBezTo>
                  <a:pt x="-54759" y="2363947"/>
                  <a:pt x="17484" y="2291357"/>
                  <a:pt x="0" y="2105504"/>
                </a:cubicBezTo>
                <a:cubicBezTo>
                  <a:pt x="-17484" y="1919651"/>
                  <a:pt x="63824" y="1819440"/>
                  <a:pt x="0" y="1554066"/>
                </a:cubicBezTo>
                <a:cubicBezTo>
                  <a:pt x="-63824" y="1288692"/>
                  <a:pt x="14470" y="1244397"/>
                  <a:pt x="0" y="1052758"/>
                </a:cubicBezTo>
                <a:cubicBezTo>
                  <a:pt x="-14470" y="861119"/>
                  <a:pt x="37599" y="758274"/>
                  <a:pt x="0" y="501320"/>
                </a:cubicBezTo>
                <a:cubicBezTo>
                  <a:pt x="-23836" y="210032"/>
                  <a:pt x="208034" y="57146"/>
                  <a:pt x="501320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 عمل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 Test</a:t>
            </a: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E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الاستراتيجية معدل نجاحها 50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يعني 5 صفقات  مكسب</a:t>
            </a:r>
          </a:p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صفقات خسارة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05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8673" y="5899630"/>
            <a:ext cx="1142245" cy="669925"/>
          </a:xfrm>
        </p:spPr>
        <p:txBody>
          <a:bodyPr/>
          <a:lstStyle/>
          <a:p>
            <a:pPr algn="ctr"/>
            <a:r>
              <a:rPr lang="ar-EG" sz="6000" dirty="0">
                <a:solidFill>
                  <a:schemeClr val="tx1"/>
                </a:solidFill>
              </a:rPr>
              <a:t>16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النجاح يتطلب شيئين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162CD4FA-427E-9997-0883-7D16E0FCEF3A}"/>
              </a:ext>
            </a:extLst>
          </p:cNvPr>
          <p:cNvSpPr/>
          <p:nvPr/>
        </p:nvSpPr>
        <p:spPr>
          <a:xfrm>
            <a:off x="1800170" y="1417483"/>
            <a:ext cx="9555807" cy="1094940"/>
          </a:xfrm>
          <a:custGeom>
            <a:avLst/>
            <a:gdLst>
              <a:gd name="connsiteX0" fmla="*/ 182494 w 9555807"/>
              <a:gd name="connsiteY0" fmla="*/ 0 h 1094940"/>
              <a:gd name="connsiteX1" fmla="*/ 955792 w 9555807"/>
              <a:gd name="connsiteY1" fmla="*/ 0 h 1094940"/>
              <a:gd name="connsiteX2" fmla="*/ 1729091 w 9555807"/>
              <a:gd name="connsiteY2" fmla="*/ 0 h 1094940"/>
              <a:gd name="connsiteX3" fmla="*/ 2221190 w 9555807"/>
              <a:gd name="connsiteY3" fmla="*/ 0 h 1094940"/>
              <a:gd name="connsiteX4" fmla="*/ 2994488 w 9555807"/>
              <a:gd name="connsiteY4" fmla="*/ 0 h 1094940"/>
              <a:gd name="connsiteX5" fmla="*/ 3767786 w 9555807"/>
              <a:gd name="connsiteY5" fmla="*/ 0 h 1094940"/>
              <a:gd name="connsiteX6" fmla="*/ 4353618 w 9555807"/>
              <a:gd name="connsiteY6" fmla="*/ 0 h 1094940"/>
              <a:gd name="connsiteX7" fmla="*/ 4845717 w 9555807"/>
              <a:gd name="connsiteY7" fmla="*/ 0 h 1094940"/>
              <a:gd name="connsiteX8" fmla="*/ 5244083 w 9555807"/>
              <a:gd name="connsiteY8" fmla="*/ 0 h 1094940"/>
              <a:gd name="connsiteX9" fmla="*/ 6017381 w 9555807"/>
              <a:gd name="connsiteY9" fmla="*/ 0 h 1094940"/>
              <a:gd name="connsiteX10" fmla="*/ 6603213 w 9555807"/>
              <a:gd name="connsiteY10" fmla="*/ 0 h 1094940"/>
              <a:gd name="connsiteX11" fmla="*/ 7189045 w 9555807"/>
              <a:gd name="connsiteY11" fmla="*/ 0 h 1094940"/>
              <a:gd name="connsiteX12" fmla="*/ 7681144 w 9555807"/>
              <a:gd name="connsiteY12" fmla="*/ 0 h 1094940"/>
              <a:gd name="connsiteX13" fmla="*/ 8266976 w 9555807"/>
              <a:gd name="connsiteY13" fmla="*/ 0 h 1094940"/>
              <a:gd name="connsiteX14" fmla="*/ 8852809 w 9555807"/>
              <a:gd name="connsiteY14" fmla="*/ 0 h 1094940"/>
              <a:gd name="connsiteX15" fmla="*/ 9555807 w 9555807"/>
              <a:gd name="connsiteY15" fmla="*/ 0 h 1094940"/>
              <a:gd name="connsiteX16" fmla="*/ 9555807 w 9555807"/>
              <a:gd name="connsiteY16" fmla="*/ 0 h 1094940"/>
              <a:gd name="connsiteX17" fmla="*/ 9555807 w 9555807"/>
              <a:gd name="connsiteY17" fmla="*/ 437974 h 1094940"/>
              <a:gd name="connsiteX18" fmla="*/ 9555807 w 9555807"/>
              <a:gd name="connsiteY18" fmla="*/ 912446 h 1094940"/>
              <a:gd name="connsiteX19" fmla="*/ 9373313 w 9555807"/>
              <a:gd name="connsiteY19" fmla="*/ 1094940 h 1094940"/>
              <a:gd name="connsiteX20" fmla="*/ 8974947 w 9555807"/>
              <a:gd name="connsiteY20" fmla="*/ 1094940 h 1094940"/>
              <a:gd name="connsiteX21" fmla="*/ 8670315 w 9555807"/>
              <a:gd name="connsiteY21" fmla="*/ 1094940 h 1094940"/>
              <a:gd name="connsiteX22" fmla="*/ 8178216 w 9555807"/>
              <a:gd name="connsiteY22" fmla="*/ 1094940 h 1094940"/>
              <a:gd name="connsiteX23" fmla="*/ 7592384 w 9555807"/>
              <a:gd name="connsiteY23" fmla="*/ 1094940 h 1094940"/>
              <a:gd name="connsiteX24" fmla="*/ 6912818 w 9555807"/>
              <a:gd name="connsiteY24" fmla="*/ 1094940 h 1094940"/>
              <a:gd name="connsiteX25" fmla="*/ 6514453 w 9555807"/>
              <a:gd name="connsiteY25" fmla="*/ 1094940 h 1094940"/>
              <a:gd name="connsiteX26" fmla="*/ 5741154 w 9555807"/>
              <a:gd name="connsiteY26" fmla="*/ 1094940 h 1094940"/>
              <a:gd name="connsiteX27" fmla="*/ 5436522 w 9555807"/>
              <a:gd name="connsiteY27" fmla="*/ 1094940 h 1094940"/>
              <a:gd name="connsiteX28" fmla="*/ 5038156 w 9555807"/>
              <a:gd name="connsiteY28" fmla="*/ 1094940 h 1094940"/>
              <a:gd name="connsiteX29" fmla="*/ 4733523 w 9555807"/>
              <a:gd name="connsiteY29" fmla="*/ 1094940 h 1094940"/>
              <a:gd name="connsiteX30" fmla="*/ 4428890 w 9555807"/>
              <a:gd name="connsiteY30" fmla="*/ 1094940 h 1094940"/>
              <a:gd name="connsiteX31" fmla="*/ 3843058 w 9555807"/>
              <a:gd name="connsiteY31" fmla="*/ 1094940 h 1094940"/>
              <a:gd name="connsiteX32" fmla="*/ 3163493 w 9555807"/>
              <a:gd name="connsiteY32" fmla="*/ 1094940 h 1094940"/>
              <a:gd name="connsiteX33" fmla="*/ 2765127 w 9555807"/>
              <a:gd name="connsiteY33" fmla="*/ 1094940 h 1094940"/>
              <a:gd name="connsiteX34" fmla="*/ 2366762 w 9555807"/>
              <a:gd name="connsiteY34" fmla="*/ 1094940 h 1094940"/>
              <a:gd name="connsiteX35" fmla="*/ 1968396 w 9555807"/>
              <a:gd name="connsiteY35" fmla="*/ 1094940 h 1094940"/>
              <a:gd name="connsiteX36" fmla="*/ 1476297 w 9555807"/>
              <a:gd name="connsiteY36" fmla="*/ 1094940 h 1094940"/>
              <a:gd name="connsiteX37" fmla="*/ 1171664 w 9555807"/>
              <a:gd name="connsiteY37" fmla="*/ 1094940 h 1094940"/>
              <a:gd name="connsiteX38" fmla="*/ 0 w 9555807"/>
              <a:gd name="connsiteY38" fmla="*/ 1094940 h 1094940"/>
              <a:gd name="connsiteX39" fmla="*/ 0 w 9555807"/>
              <a:gd name="connsiteY39" fmla="*/ 1094940 h 1094940"/>
              <a:gd name="connsiteX40" fmla="*/ 0 w 9555807"/>
              <a:gd name="connsiteY40" fmla="*/ 666090 h 1094940"/>
              <a:gd name="connsiteX41" fmla="*/ 0 w 9555807"/>
              <a:gd name="connsiteY41" fmla="*/ 182494 h 1094940"/>
              <a:gd name="connsiteX42" fmla="*/ 182494 w 9555807"/>
              <a:gd name="connsiteY42" fmla="*/ 0 h 109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555807" h="1094940" fill="none" extrusionOk="0">
                <a:moveTo>
                  <a:pt x="182494" y="0"/>
                </a:moveTo>
                <a:cubicBezTo>
                  <a:pt x="362140" y="-904"/>
                  <a:pt x="800590" y="20473"/>
                  <a:pt x="955792" y="0"/>
                </a:cubicBezTo>
                <a:cubicBezTo>
                  <a:pt x="1110994" y="-20473"/>
                  <a:pt x="1385025" y="62235"/>
                  <a:pt x="1729091" y="0"/>
                </a:cubicBezTo>
                <a:cubicBezTo>
                  <a:pt x="2073157" y="-62235"/>
                  <a:pt x="2095744" y="51134"/>
                  <a:pt x="2221190" y="0"/>
                </a:cubicBezTo>
                <a:cubicBezTo>
                  <a:pt x="2346636" y="-51134"/>
                  <a:pt x="2749247" y="39798"/>
                  <a:pt x="2994488" y="0"/>
                </a:cubicBezTo>
                <a:cubicBezTo>
                  <a:pt x="3239729" y="-39798"/>
                  <a:pt x="3563664" y="48027"/>
                  <a:pt x="3767786" y="0"/>
                </a:cubicBezTo>
                <a:cubicBezTo>
                  <a:pt x="3971908" y="-48027"/>
                  <a:pt x="4167111" y="51494"/>
                  <a:pt x="4353618" y="0"/>
                </a:cubicBezTo>
                <a:cubicBezTo>
                  <a:pt x="4540125" y="-51494"/>
                  <a:pt x="4654746" y="18493"/>
                  <a:pt x="4845717" y="0"/>
                </a:cubicBezTo>
                <a:cubicBezTo>
                  <a:pt x="5036688" y="-18493"/>
                  <a:pt x="5068848" y="35641"/>
                  <a:pt x="5244083" y="0"/>
                </a:cubicBezTo>
                <a:cubicBezTo>
                  <a:pt x="5419318" y="-35641"/>
                  <a:pt x="5773277" y="17318"/>
                  <a:pt x="6017381" y="0"/>
                </a:cubicBezTo>
                <a:cubicBezTo>
                  <a:pt x="6261485" y="-17318"/>
                  <a:pt x="6319849" y="47162"/>
                  <a:pt x="6603213" y="0"/>
                </a:cubicBezTo>
                <a:cubicBezTo>
                  <a:pt x="6886577" y="-47162"/>
                  <a:pt x="6931439" y="36442"/>
                  <a:pt x="7189045" y="0"/>
                </a:cubicBezTo>
                <a:cubicBezTo>
                  <a:pt x="7446651" y="-36442"/>
                  <a:pt x="7531869" y="58996"/>
                  <a:pt x="7681144" y="0"/>
                </a:cubicBezTo>
                <a:cubicBezTo>
                  <a:pt x="7830419" y="-58996"/>
                  <a:pt x="8075497" y="53938"/>
                  <a:pt x="8266976" y="0"/>
                </a:cubicBezTo>
                <a:cubicBezTo>
                  <a:pt x="8458455" y="-53938"/>
                  <a:pt x="8702898" y="26569"/>
                  <a:pt x="8852809" y="0"/>
                </a:cubicBezTo>
                <a:cubicBezTo>
                  <a:pt x="9002720" y="-26569"/>
                  <a:pt x="9386895" y="64041"/>
                  <a:pt x="9555807" y="0"/>
                </a:cubicBezTo>
                <a:lnTo>
                  <a:pt x="9555807" y="0"/>
                </a:lnTo>
                <a:cubicBezTo>
                  <a:pt x="9565794" y="205375"/>
                  <a:pt x="9528108" y="233862"/>
                  <a:pt x="9555807" y="437974"/>
                </a:cubicBezTo>
                <a:cubicBezTo>
                  <a:pt x="9583506" y="642086"/>
                  <a:pt x="9521093" y="676364"/>
                  <a:pt x="9555807" y="912446"/>
                </a:cubicBezTo>
                <a:cubicBezTo>
                  <a:pt x="9572865" y="1033757"/>
                  <a:pt x="9473816" y="1119297"/>
                  <a:pt x="9373313" y="1094940"/>
                </a:cubicBezTo>
                <a:cubicBezTo>
                  <a:pt x="9195471" y="1095928"/>
                  <a:pt x="9153337" y="1053411"/>
                  <a:pt x="8974947" y="1094940"/>
                </a:cubicBezTo>
                <a:cubicBezTo>
                  <a:pt x="8796557" y="1136469"/>
                  <a:pt x="8750775" y="1076089"/>
                  <a:pt x="8670315" y="1094940"/>
                </a:cubicBezTo>
                <a:cubicBezTo>
                  <a:pt x="8589855" y="1113791"/>
                  <a:pt x="8371670" y="1036247"/>
                  <a:pt x="8178216" y="1094940"/>
                </a:cubicBezTo>
                <a:cubicBezTo>
                  <a:pt x="7984762" y="1153633"/>
                  <a:pt x="7842204" y="1034611"/>
                  <a:pt x="7592384" y="1094940"/>
                </a:cubicBezTo>
                <a:cubicBezTo>
                  <a:pt x="7342564" y="1155269"/>
                  <a:pt x="7162755" y="1072110"/>
                  <a:pt x="6912818" y="1094940"/>
                </a:cubicBezTo>
                <a:cubicBezTo>
                  <a:pt x="6662881" y="1117770"/>
                  <a:pt x="6681225" y="1086721"/>
                  <a:pt x="6514453" y="1094940"/>
                </a:cubicBezTo>
                <a:cubicBezTo>
                  <a:pt x="6347682" y="1103159"/>
                  <a:pt x="5992883" y="1044024"/>
                  <a:pt x="5741154" y="1094940"/>
                </a:cubicBezTo>
                <a:cubicBezTo>
                  <a:pt x="5489425" y="1145856"/>
                  <a:pt x="5561328" y="1065041"/>
                  <a:pt x="5436522" y="1094940"/>
                </a:cubicBezTo>
                <a:cubicBezTo>
                  <a:pt x="5311716" y="1124839"/>
                  <a:pt x="5192916" y="1081727"/>
                  <a:pt x="5038156" y="1094940"/>
                </a:cubicBezTo>
                <a:cubicBezTo>
                  <a:pt x="4883396" y="1108153"/>
                  <a:pt x="4849068" y="1059206"/>
                  <a:pt x="4733523" y="1094940"/>
                </a:cubicBezTo>
                <a:cubicBezTo>
                  <a:pt x="4617978" y="1130674"/>
                  <a:pt x="4505590" y="1059224"/>
                  <a:pt x="4428890" y="1094940"/>
                </a:cubicBezTo>
                <a:cubicBezTo>
                  <a:pt x="4352190" y="1130656"/>
                  <a:pt x="4006970" y="1039151"/>
                  <a:pt x="3843058" y="1094940"/>
                </a:cubicBezTo>
                <a:cubicBezTo>
                  <a:pt x="3679146" y="1150729"/>
                  <a:pt x="3361425" y="1046150"/>
                  <a:pt x="3163493" y="1094940"/>
                </a:cubicBezTo>
                <a:cubicBezTo>
                  <a:pt x="2965562" y="1143730"/>
                  <a:pt x="2882751" y="1085259"/>
                  <a:pt x="2765127" y="1094940"/>
                </a:cubicBezTo>
                <a:cubicBezTo>
                  <a:pt x="2647503" y="1104621"/>
                  <a:pt x="2528964" y="1089004"/>
                  <a:pt x="2366762" y="1094940"/>
                </a:cubicBezTo>
                <a:cubicBezTo>
                  <a:pt x="2204561" y="1100876"/>
                  <a:pt x="2142313" y="1087479"/>
                  <a:pt x="1968396" y="1094940"/>
                </a:cubicBezTo>
                <a:cubicBezTo>
                  <a:pt x="1794479" y="1102401"/>
                  <a:pt x="1680601" y="1056520"/>
                  <a:pt x="1476297" y="1094940"/>
                </a:cubicBezTo>
                <a:cubicBezTo>
                  <a:pt x="1271993" y="1133360"/>
                  <a:pt x="1300471" y="1088109"/>
                  <a:pt x="1171664" y="1094940"/>
                </a:cubicBezTo>
                <a:cubicBezTo>
                  <a:pt x="1042857" y="1101771"/>
                  <a:pt x="238858" y="1033918"/>
                  <a:pt x="0" y="1094940"/>
                </a:cubicBezTo>
                <a:lnTo>
                  <a:pt x="0" y="1094940"/>
                </a:lnTo>
                <a:cubicBezTo>
                  <a:pt x="-29116" y="950523"/>
                  <a:pt x="2504" y="862411"/>
                  <a:pt x="0" y="666090"/>
                </a:cubicBezTo>
                <a:cubicBezTo>
                  <a:pt x="-2504" y="469769"/>
                  <a:pt x="1715" y="357700"/>
                  <a:pt x="0" y="182494"/>
                </a:cubicBezTo>
                <a:cubicBezTo>
                  <a:pt x="-949" y="52113"/>
                  <a:pt x="73151" y="-17391"/>
                  <a:pt x="182494" y="0"/>
                </a:cubicBezTo>
                <a:close/>
              </a:path>
              <a:path w="9555807" h="1094940" stroke="0" extrusionOk="0">
                <a:moveTo>
                  <a:pt x="182494" y="0"/>
                </a:moveTo>
                <a:cubicBezTo>
                  <a:pt x="389761" y="-2423"/>
                  <a:pt x="570498" y="36325"/>
                  <a:pt x="955792" y="0"/>
                </a:cubicBezTo>
                <a:cubicBezTo>
                  <a:pt x="1341086" y="-36325"/>
                  <a:pt x="1155931" y="7817"/>
                  <a:pt x="1260425" y="0"/>
                </a:cubicBezTo>
                <a:cubicBezTo>
                  <a:pt x="1364919" y="-7817"/>
                  <a:pt x="1668829" y="10114"/>
                  <a:pt x="2033723" y="0"/>
                </a:cubicBezTo>
                <a:cubicBezTo>
                  <a:pt x="2398617" y="-10114"/>
                  <a:pt x="2432924" y="84128"/>
                  <a:pt x="2807022" y="0"/>
                </a:cubicBezTo>
                <a:cubicBezTo>
                  <a:pt x="3181120" y="-84128"/>
                  <a:pt x="3259150" y="37656"/>
                  <a:pt x="3392854" y="0"/>
                </a:cubicBezTo>
                <a:cubicBezTo>
                  <a:pt x="3526558" y="-37656"/>
                  <a:pt x="3868178" y="27696"/>
                  <a:pt x="4072419" y="0"/>
                </a:cubicBezTo>
                <a:cubicBezTo>
                  <a:pt x="4276660" y="-27696"/>
                  <a:pt x="4323161" y="39389"/>
                  <a:pt x="4470785" y="0"/>
                </a:cubicBezTo>
                <a:cubicBezTo>
                  <a:pt x="4618409" y="-39389"/>
                  <a:pt x="4893499" y="78686"/>
                  <a:pt x="5244083" y="0"/>
                </a:cubicBezTo>
                <a:cubicBezTo>
                  <a:pt x="5594667" y="-78686"/>
                  <a:pt x="5630228" y="35504"/>
                  <a:pt x="5736182" y="0"/>
                </a:cubicBezTo>
                <a:cubicBezTo>
                  <a:pt x="5842136" y="-35504"/>
                  <a:pt x="6029310" y="20439"/>
                  <a:pt x="6134548" y="0"/>
                </a:cubicBezTo>
                <a:cubicBezTo>
                  <a:pt x="6239786" y="-20439"/>
                  <a:pt x="6332707" y="17600"/>
                  <a:pt x="6439180" y="0"/>
                </a:cubicBezTo>
                <a:cubicBezTo>
                  <a:pt x="6545653" y="-17600"/>
                  <a:pt x="6938550" y="11362"/>
                  <a:pt x="7212479" y="0"/>
                </a:cubicBezTo>
                <a:cubicBezTo>
                  <a:pt x="7486408" y="-11362"/>
                  <a:pt x="7556775" y="42202"/>
                  <a:pt x="7798311" y="0"/>
                </a:cubicBezTo>
                <a:cubicBezTo>
                  <a:pt x="8039847" y="-42202"/>
                  <a:pt x="7953277" y="15343"/>
                  <a:pt x="8102943" y="0"/>
                </a:cubicBezTo>
                <a:cubicBezTo>
                  <a:pt x="8252609" y="-15343"/>
                  <a:pt x="8526099" y="55937"/>
                  <a:pt x="8688776" y="0"/>
                </a:cubicBezTo>
                <a:cubicBezTo>
                  <a:pt x="8851453" y="-55937"/>
                  <a:pt x="8861406" y="7187"/>
                  <a:pt x="8993408" y="0"/>
                </a:cubicBezTo>
                <a:cubicBezTo>
                  <a:pt x="9125410" y="-7187"/>
                  <a:pt x="9341076" y="57163"/>
                  <a:pt x="9555807" y="0"/>
                </a:cubicBezTo>
                <a:lnTo>
                  <a:pt x="9555807" y="0"/>
                </a:lnTo>
                <a:cubicBezTo>
                  <a:pt x="9592242" y="156444"/>
                  <a:pt x="9526194" y="342447"/>
                  <a:pt x="9555807" y="447099"/>
                </a:cubicBezTo>
                <a:cubicBezTo>
                  <a:pt x="9585420" y="551751"/>
                  <a:pt x="9521379" y="680800"/>
                  <a:pt x="9555807" y="912446"/>
                </a:cubicBezTo>
                <a:cubicBezTo>
                  <a:pt x="9561691" y="1018094"/>
                  <a:pt x="9470913" y="1094468"/>
                  <a:pt x="9373313" y="1094940"/>
                </a:cubicBezTo>
                <a:cubicBezTo>
                  <a:pt x="9189142" y="1102582"/>
                  <a:pt x="9055986" y="1074362"/>
                  <a:pt x="8974947" y="1094940"/>
                </a:cubicBezTo>
                <a:cubicBezTo>
                  <a:pt x="8893908" y="1115518"/>
                  <a:pt x="8622398" y="1075563"/>
                  <a:pt x="8389115" y="1094940"/>
                </a:cubicBezTo>
                <a:cubicBezTo>
                  <a:pt x="8155832" y="1114317"/>
                  <a:pt x="7939332" y="1091242"/>
                  <a:pt x="7615817" y="1094940"/>
                </a:cubicBezTo>
                <a:cubicBezTo>
                  <a:pt x="7292302" y="1098638"/>
                  <a:pt x="7084395" y="1065544"/>
                  <a:pt x="6936252" y="1094940"/>
                </a:cubicBezTo>
                <a:cubicBezTo>
                  <a:pt x="6788109" y="1124336"/>
                  <a:pt x="6412842" y="1017514"/>
                  <a:pt x="6256686" y="1094940"/>
                </a:cubicBezTo>
                <a:cubicBezTo>
                  <a:pt x="6100530" y="1172366"/>
                  <a:pt x="6100541" y="1082447"/>
                  <a:pt x="5952054" y="1094940"/>
                </a:cubicBezTo>
                <a:cubicBezTo>
                  <a:pt x="5803567" y="1107433"/>
                  <a:pt x="5713304" y="1085305"/>
                  <a:pt x="5647421" y="1094940"/>
                </a:cubicBezTo>
                <a:cubicBezTo>
                  <a:pt x="5581538" y="1104575"/>
                  <a:pt x="5372092" y="1079446"/>
                  <a:pt x="5155322" y="1094940"/>
                </a:cubicBezTo>
                <a:cubicBezTo>
                  <a:pt x="4938552" y="1110434"/>
                  <a:pt x="4693640" y="1069122"/>
                  <a:pt x="4382024" y="1094940"/>
                </a:cubicBezTo>
                <a:cubicBezTo>
                  <a:pt x="4070408" y="1120758"/>
                  <a:pt x="4063463" y="1082298"/>
                  <a:pt x="3796192" y="1094940"/>
                </a:cubicBezTo>
                <a:cubicBezTo>
                  <a:pt x="3528921" y="1107582"/>
                  <a:pt x="3292978" y="1063339"/>
                  <a:pt x="3116627" y="1094940"/>
                </a:cubicBezTo>
                <a:cubicBezTo>
                  <a:pt x="2940276" y="1126541"/>
                  <a:pt x="2722837" y="1075399"/>
                  <a:pt x="2530795" y="1094940"/>
                </a:cubicBezTo>
                <a:cubicBezTo>
                  <a:pt x="2338753" y="1114481"/>
                  <a:pt x="2027662" y="1005040"/>
                  <a:pt x="1757496" y="1094940"/>
                </a:cubicBezTo>
                <a:cubicBezTo>
                  <a:pt x="1487330" y="1184840"/>
                  <a:pt x="1140105" y="1048118"/>
                  <a:pt x="984198" y="1094940"/>
                </a:cubicBezTo>
                <a:cubicBezTo>
                  <a:pt x="828291" y="1141762"/>
                  <a:pt x="197937" y="1057161"/>
                  <a:pt x="0" y="1094940"/>
                </a:cubicBezTo>
                <a:lnTo>
                  <a:pt x="0" y="1094940"/>
                </a:lnTo>
                <a:cubicBezTo>
                  <a:pt x="-50668" y="892583"/>
                  <a:pt x="49021" y="868521"/>
                  <a:pt x="0" y="656966"/>
                </a:cubicBezTo>
                <a:cubicBezTo>
                  <a:pt x="-49021" y="445411"/>
                  <a:pt x="20852" y="371589"/>
                  <a:pt x="0" y="182494"/>
                </a:cubicBezTo>
                <a:cubicBezTo>
                  <a:pt x="-9506" y="60182"/>
                  <a:pt x="88225" y="-7886"/>
                  <a:pt x="182494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عند وضع خطة التداول ، يجب أن تفكر في معدل نجاح الإستراتيجية ، ونسبة المخاطرة إلى المكافأة في نفس الوقت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B8491-9C47-6E2E-0EDC-6447468D9145}"/>
              </a:ext>
            </a:extLst>
          </p:cNvPr>
          <p:cNvSpPr txBox="1"/>
          <p:nvPr/>
        </p:nvSpPr>
        <p:spPr>
          <a:xfrm>
            <a:off x="7824651" y="2791097"/>
            <a:ext cx="26880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B050"/>
                </a:solidFill>
              </a:rPr>
              <a:t>70 -</a:t>
            </a:r>
            <a:r>
              <a:rPr lang="en-US" sz="6000" dirty="0">
                <a:solidFill>
                  <a:srgbClr val="FF0000"/>
                </a:solidFill>
              </a:rPr>
              <a:t>30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6000" dirty="0">
                <a:solidFill>
                  <a:srgbClr val="00B050"/>
                </a:solidFill>
              </a:rPr>
              <a:t>60 -</a:t>
            </a:r>
            <a:r>
              <a:rPr lang="en-US" sz="6000" dirty="0">
                <a:solidFill>
                  <a:srgbClr val="FF0000"/>
                </a:solidFill>
              </a:rPr>
              <a:t>40</a:t>
            </a:r>
          </a:p>
          <a:p>
            <a:pPr algn="ctr"/>
            <a:r>
              <a:rPr lang="en-US" sz="6000" dirty="0">
                <a:solidFill>
                  <a:srgbClr val="00B050"/>
                </a:solidFill>
              </a:rPr>
              <a:t>50-</a:t>
            </a:r>
            <a:r>
              <a:rPr lang="en-US" sz="6000" dirty="0">
                <a:solidFill>
                  <a:srgbClr val="FF0000"/>
                </a:solidFill>
              </a:rPr>
              <a:t>50</a:t>
            </a:r>
            <a:endParaRPr lang="ar-EG" sz="6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13553-4308-4189-91CD-137530F84AB1}"/>
              </a:ext>
            </a:extLst>
          </p:cNvPr>
          <p:cNvSpPr txBox="1"/>
          <p:nvPr/>
        </p:nvSpPr>
        <p:spPr>
          <a:xfrm>
            <a:off x="3023346" y="2915113"/>
            <a:ext cx="26880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1</a:t>
            </a:r>
            <a:r>
              <a:rPr lang="en-US" sz="4400" dirty="0">
                <a:solidFill>
                  <a:srgbClr val="00B050"/>
                </a:solidFill>
              </a:rPr>
              <a:t>:1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1</a:t>
            </a:r>
            <a:r>
              <a:rPr lang="en-US" sz="4400" dirty="0">
                <a:solidFill>
                  <a:srgbClr val="00B050"/>
                </a:solidFill>
              </a:rPr>
              <a:t>:2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1</a:t>
            </a:r>
            <a:r>
              <a:rPr lang="en-US" sz="4400" dirty="0">
                <a:solidFill>
                  <a:srgbClr val="00B050"/>
                </a:solidFill>
              </a:rPr>
              <a:t>:3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1</a:t>
            </a:r>
            <a:r>
              <a:rPr lang="en-US" sz="4400" dirty="0">
                <a:solidFill>
                  <a:srgbClr val="00B050"/>
                </a:solidFill>
              </a:rPr>
              <a:t>:4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1</a:t>
            </a:r>
            <a:r>
              <a:rPr lang="en-US" sz="4400" dirty="0">
                <a:solidFill>
                  <a:srgbClr val="00B050"/>
                </a:solidFill>
              </a:rPr>
              <a:t>:5</a:t>
            </a:r>
            <a:endParaRPr lang="ar-EG" sz="4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B58F5A-ECC6-F473-7325-E5FB74D03877}"/>
              </a:ext>
            </a:extLst>
          </p:cNvPr>
          <p:cNvSpPr txBox="1"/>
          <p:nvPr/>
        </p:nvSpPr>
        <p:spPr>
          <a:xfrm>
            <a:off x="7972697" y="5714964"/>
            <a:ext cx="262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معدل نجاح الإستراتيجية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8A20A-4580-9AB1-DEA2-F0F65F72FF2C}"/>
              </a:ext>
            </a:extLst>
          </p:cNvPr>
          <p:cNvSpPr txBox="1"/>
          <p:nvPr/>
        </p:nvSpPr>
        <p:spPr>
          <a:xfrm>
            <a:off x="1353108" y="4608976"/>
            <a:ext cx="262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ونسبة </a:t>
            </a:r>
            <a:r>
              <a:rPr lang="ar-SA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المخاطرة</a:t>
            </a:r>
            <a:r>
              <a:rPr lang="ar-SA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إلى </a:t>
            </a:r>
            <a:r>
              <a:rPr lang="ar-SA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المكافأة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060130" y="6058089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028553" y="6218660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17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545018" y="6058089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جدول الاستراتيجية الناجحة والفاشلة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770306" y="5954181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FD41599B-E9CE-FD3E-E9E2-0E77BA1EB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870220"/>
              </p:ext>
            </p:extLst>
          </p:nvPr>
        </p:nvGraphicFramePr>
        <p:xfrm>
          <a:off x="1243824" y="350436"/>
          <a:ext cx="8988699" cy="52888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27574">
                  <a:extLst>
                    <a:ext uri="{9D8B030D-6E8A-4147-A177-3AD203B41FA5}">
                      <a16:colId xmlns:a16="http://schemas.microsoft.com/office/drawing/2014/main" val="832923274"/>
                    </a:ext>
                  </a:extLst>
                </a:gridCol>
                <a:gridCol w="1532225">
                  <a:extLst>
                    <a:ext uri="{9D8B030D-6E8A-4147-A177-3AD203B41FA5}">
                      <a16:colId xmlns:a16="http://schemas.microsoft.com/office/drawing/2014/main" val="3210451371"/>
                    </a:ext>
                  </a:extLst>
                </a:gridCol>
                <a:gridCol w="1532225">
                  <a:extLst>
                    <a:ext uri="{9D8B030D-6E8A-4147-A177-3AD203B41FA5}">
                      <a16:colId xmlns:a16="http://schemas.microsoft.com/office/drawing/2014/main" val="652325891"/>
                    </a:ext>
                  </a:extLst>
                </a:gridCol>
                <a:gridCol w="1532225">
                  <a:extLst>
                    <a:ext uri="{9D8B030D-6E8A-4147-A177-3AD203B41FA5}">
                      <a16:colId xmlns:a16="http://schemas.microsoft.com/office/drawing/2014/main" val="3863070201"/>
                    </a:ext>
                  </a:extLst>
                </a:gridCol>
                <a:gridCol w="1532225">
                  <a:extLst>
                    <a:ext uri="{9D8B030D-6E8A-4147-A177-3AD203B41FA5}">
                      <a16:colId xmlns:a16="http://schemas.microsoft.com/office/drawing/2014/main" val="3188790253"/>
                    </a:ext>
                  </a:extLst>
                </a:gridCol>
                <a:gridCol w="1532225">
                  <a:extLst>
                    <a:ext uri="{9D8B030D-6E8A-4147-A177-3AD203B41FA5}">
                      <a16:colId xmlns:a16="http://schemas.microsoft.com/office/drawing/2014/main" val="3180516313"/>
                    </a:ext>
                  </a:extLst>
                </a:gridCol>
              </a:tblGrid>
              <a:tr h="81561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B050"/>
                          </a:solidFill>
                        </a:rPr>
                        <a:t>20 %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40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%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10709859"/>
                  </a:ext>
                </a:extLst>
              </a:tr>
              <a:tr h="8156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:1</a:t>
                      </a: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FF0000"/>
                          </a:solidFill>
                        </a:rPr>
                        <a:t>تخسر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FF0000"/>
                          </a:solidFill>
                        </a:rPr>
                        <a:t>تخسر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FF0000"/>
                          </a:solidFill>
                        </a:rPr>
                        <a:t>تخسر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84639836"/>
                  </a:ext>
                </a:extLst>
              </a:tr>
              <a:tr h="81561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:2</a:t>
                      </a:r>
                    </a:p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FF0000"/>
                          </a:solidFill>
                        </a:rPr>
                        <a:t>تخسر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FF0000"/>
                          </a:solidFill>
                        </a:rPr>
                        <a:t>تخسر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13798576"/>
                  </a:ext>
                </a:extLst>
              </a:tr>
              <a:tr h="81561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:3</a:t>
                      </a:r>
                    </a:p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FF0000"/>
                          </a:solidFill>
                        </a:rPr>
                        <a:t>تخسر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4682366"/>
                  </a:ext>
                </a:extLst>
              </a:tr>
              <a:tr h="81561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:4</a:t>
                      </a:r>
                    </a:p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7901176"/>
                  </a:ext>
                </a:extLst>
              </a:tr>
              <a:tr h="81561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:5</a:t>
                      </a:r>
                    </a:p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000" dirty="0">
                          <a:solidFill>
                            <a:srgbClr val="00B050"/>
                          </a:solidFill>
                        </a:rPr>
                        <a:t>مربحة</a:t>
                      </a: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4881984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A73AED-0622-35FB-71AA-E460036F576A}"/>
              </a:ext>
            </a:extLst>
          </p:cNvPr>
          <p:cNvCxnSpPr/>
          <p:nvPr/>
        </p:nvCxnSpPr>
        <p:spPr>
          <a:xfrm>
            <a:off x="1258389" y="380210"/>
            <a:ext cx="1297577" cy="786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5D810E-7FA0-394C-2852-5D042A054EA2}"/>
              </a:ext>
            </a:extLst>
          </p:cNvPr>
          <p:cNvSpPr txBox="1"/>
          <p:nvPr/>
        </p:nvSpPr>
        <p:spPr>
          <a:xfrm>
            <a:off x="1883312" y="457200"/>
            <a:ext cx="6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900" dirty="0">
                <a:solidFill>
                  <a:srgbClr val="FF0000"/>
                </a:solidFill>
              </a:rPr>
              <a:t>نسبة</a:t>
            </a:r>
          </a:p>
          <a:p>
            <a:r>
              <a:rPr lang="ar-EG" sz="900" dirty="0">
                <a:solidFill>
                  <a:srgbClr val="FF0000"/>
                </a:solidFill>
              </a:rPr>
              <a:t>النجاح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65678-8083-8F88-B4CF-53FBFDAE7201}"/>
              </a:ext>
            </a:extLst>
          </p:cNvPr>
          <p:cNvSpPr txBox="1"/>
          <p:nvPr/>
        </p:nvSpPr>
        <p:spPr>
          <a:xfrm>
            <a:off x="1291129" y="679448"/>
            <a:ext cx="6160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900" dirty="0">
                <a:solidFill>
                  <a:srgbClr val="FF0000"/>
                </a:solidFill>
              </a:rPr>
              <a:t>نسبة المخاطرة ل العائد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48550081-223D-FBE8-0396-67B737F2C025}"/>
              </a:ext>
            </a:extLst>
          </p:cNvPr>
          <p:cNvSpPr/>
          <p:nvPr/>
        </p:nvSpPr>
        <p:spPr>
          <a:xfrm>
            <a:off x="2886210" y="1252424"/>
            <a:ext cx="979405" cy="719386"/>
          </a:xfrm>
          <a:prstGeom prst="irregularSeal2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A72D58B6-37B7-398E-9CF3-5490F327DE20}"/>
              </a:ext>
            </a:extLst>
          </p:cNvPr>
          <p:cNvSpPr/>
          <p:nvPr/>
        </p:nvSpPr>
        <p:spPr>
          <a:xfrm>
            <a:off x="4386375" y="1300816"/>
            <a:ext cx="979405" cy="719386"/>
          </a:xfrm>
          <a:prstGeom prst="irregularSeal2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382FC0B3-24C8-3735-0C6E-75520996F28A}"/>
              </a:ext>
            </a:extLst>
          </p:cNvPr>
          <p:cNvSpPr/>
          <p:nvPr/>
        </p:nvSpPr>
        <p:spPr>
          <a:xfrm>
            <a:off x="5886540" y="1254664"/>
            <a:ext cx="979405" cy="719386"/>
          </a:xfrm>
          <a:prstGeom prst="irregularSeal2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DCD0B925-0404-43CD-0AAA-96D5FAAB569E}"/>
              </a:ext>
            </a:extLst>
          </p:cNvPr>
          <p:cNvSpPr/>
          <p:nvPr/>
        </p:nvSpPr>
        <p:spPr>
          <a:xfrm>
            <a:off x="2886210" y="2079409"/>
            <a:ext cx="979405" cy="719386"/>
          </a:xfrm>
          <a:prstGeom prst="irregularSeal2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BF2CFB97-D357-D887-91D6-508FD8E8F452}"/>
              </a:ext>
            </a:extLst>
          </p:cNvPr>
          <p:cNvSpPr/>
          <p:nvPr/>
        </p:nvSpPr>
        <p:spPr>
          <a:xfrm>
            <a:off x="4355651" y="2150889"/>
            <a:ext cx="979405" cy="719386"/>
          </a:xfrm>
          <a:prstGeom prst="irregularSeal2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7B3D6805-7EEE-C3DB-F2EE-C63AF5F6AE3C}"/>
              </a:ext>
            </a:extLst>
          </p:cNvPr>
          <p:cNvSpPr/>
          <p:nvPr/>
        </p:nvSpPr>
        <p:spPr>
          <a:xfrm>
            <a:off x="2886209" y="3032347"/>
            <a:ext cx="979405" cy="719386"/>
          </a:xfrm>
          <a:prstGeom prst="irregularSeal2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3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743027" y="45223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Eslam Salman</a:t>
            </a:r>
          </a:p>
        </p:txBody>
      </p:sp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1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المارجن - الهامش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0DE7B5-5AED-EBB5-9EB9-9E9863F23E16}"/>
              </a:ext>
            </a:extLst>
          </p:cNvPr>
          <p:cNvSpPr/>
          <p:nvPr/>
        </p:nvSpPr>
        <p:spPr>
          <a:xfrm>
            <a:off x="8945371" y="1226126"/>
            <a:ext cx="2897737" cy="394739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1000 </a:t>
            </a:r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Graphic 3" descr="Bank with solid fill">
            <a:extLst>
              <a:ext uri="{FF2B5EF4-FFF2-40B4-BE49-F238E27FC236}">
                <a16:creationId xmlns:a16="http://schemas.microsoft.com/office/drawing/2014/main" id="{A566A8C0-A0D7-C0D8-054F-01A149808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194" y="3521703"/>
            <a:ext cx="1035759" cy="904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4C4BA-239C-BC46-D9A8-520C25B16552}"/>
              </a:ext>
            </a:extLst>
          </p:cNvPr>
          <p:cNvSpPr txBox="1"/>
          <p:nvPr/>
        </p:nvSpPr>
        <p:spPr>
          <a:xfrm>
            <a:off x="10010344" y="4567282"/>
            <a:ext cx="113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الحساب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D4078-438F-3818-8411-19EE7E3EC867}"/>
              </a:ext>
            </a:extLst>
          </p:cNvPr>
          <p:cNvSpPr/>
          <p:nvPr/>
        </p:nvSpPr>
        <p:spPr>
          <a:xfrm>
            <a:off x="211465" y="1226127"/>
            <a:ext cx="6952606" cy="413720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100,000 </a:t>
            </a:r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82E21C-4D4A-2281-B5B7-65F1B4DE4250}"/>
              </a:ext>
            </a:extLst>
          </p:cNvPr>
          <p:cNvSpPr txBox="1"/>
          <p:nvPr/>
        </p:nvSpPr>
        <p:spPr>
          <a:xfrm>
            <a:off x="2930671" y="4804193"/>
            <a:ext cx="273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القوة الشرائية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2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المارجن - الهامش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0DE7B5-5AED-EBB5-9EB9-9E9863F23E16}"/>
              </a:ext>
            </a:extLst>
          </p:cNvPr>
          <p:cNvSpPr/>
          <p:nvPr/>
        </p:nvSpPr>
        <p:spPr>
          <a:xfrm>
            <a:off x="8945371" y="1226126"/>
            <a:ext cx="2897737" cy="394739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1000 </a:t>
            </a:r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Graphic 3" descr="Bank with solid fill">
            <a:extLst>
              <a:ext uri="{FF2B5EF4-FFF2-40B4-BE49-F238E27FC236}">
                <a16:creationId xmlns:a16="http://schemas.microsoft.com/office/drawing/2014/main" id="{A566A8C0-A0D7-C0D8-054F-01A149808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194" y="3521703"/>
            <a:ext cx="1035759" cy="904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4C4BA-239C-BC46-D9A8-520C25B16552}"/>
              </a:ext>
            </a:extLst>
          </p:cNvPr>
          <p:cNvSpPr txBox="1"/>
          <p:nvPr/>
        </p:nvSpPr>
        <p:spPr>
          <a:xfrm>
            <a:off x="10010344" y="4567282"/>
            <a:ext cx="113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الحساب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F843D0-C1E2-EB72-3E1D-2030BAEEE82E}"/>
              </a:ext>
            </a:extLst>
          </p:cNvPr>
          <p:cNvSpPr/>
          <p:nvPr/>
        </p:nvSpPr>
        <p:spPr>
          <a:xfrm>
            <a:off x="1819978" y="851065"/>
            <a:ext cx="6952606" cy="117625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100,000 </a:t>
            </a:r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CCD85C-E93B-8B50-E1B5-D8DC025B1C26}"/>
              </a:ext>
            </a:extLst>
          </p:cNvPr>
          <p:cNvSpPr txBox="1"/>
          <p:nvPr/>
        </p:nvSpPr>
        <p:spPr>
          <a:xfrm>
            <a:off x="1962239" y="958370"/>
            <a:ext cx="273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القوة الشرائية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36B3D1-3478-1153-378E-0CFC11B2E25D}"/>
              </a:ext>
            </a:extLst>
          </p:cNvPr>
          <p:cNvSpPr/>
          <p:nvPr/>
        </p:nvSpPr>
        <p:spPr>
          <a:xfrm>
            <a:off x="4290357" y="2702338"/>
            <a:ext cx="3706486" cy="117625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USDCAD</a:t>
            </a:r>
            <a:endParaRPr lang="ar-EG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12D936-297C-DD9B-C59D-2B669307CE7B}"/>
              </a:ext>
            </a:extLst>
          </p:cNvPr>
          <p:cNvSpPr/>
          <p:nvPr/>
        </p:nvSpPr>
        <p:spPr>
          <a:xfrm>
            <a:off x="3835000" y="4073610"/>
            <a:ext cx="4905831" cy="117625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0.1=10,000 $</a:t>
            </a:r>
            <a:endParaRPr lang="ar-EG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4E24A6-9311-2C26-8F47-E5C782E370EF}"/>
              </a:ext>
            </a:extLst>
          </p:cNvPr>
          <p:cNvSpPr txBox="1"/>
          <p:nvPr/>
        </p:nvSpPr>
        <p:spPr>
          <a:xfrm>
            <a:off x="5431416" y="1953948"/>
            <a:ext cx="2730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dirty="0">
                <a:solidFill>
                  <a:srgbClr val="00B0F0"/>
                </a:solidFill>
              </a:rPr>
              <a:t>شراء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6DD379-338F-F1A5-6DFE-FAF518BBAA6F}"/>
              </a:ext>
            </a:extLst>
          </p:cNvPr>
          <p:cNvSpPr/>
          <p:nvPr/>
        </p:nvSpPr>
        <p:spPr>
          <a:xfrm>
            <a:off x="3912585" y="5351920"/>
            <a:ext cx="4905831" cy="117625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الهامش المطلوب = 1% = 100 دولار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942616-A8E9-B706-8884-A209AC57963C}"/>
              </a:ext>
            </a:extLst>
          </p:cNvPr>
          <p:cNvSpPr/>
          <p:nvPr/>
        </p:nvSpPr>
        <p:spPr>
          <a:xfrm>
            <a:off x="264534" y="2277687"/>
            <a:ext cx="2796152" cy="230262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900 دولار</a:t>
            </a:r>
          </a:p>
          <a:p>
            <a:pPr algn="ctr"/>
            <a:r>
              <a:rPr lang="ar-EG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هامش متاح</a:t>
            </a: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35175D-7854-77C3-BB3E-4F33EDF7EBFD}"/>
              </a:ext>
            </a:extLst>
          </p:cNvPr>
          <p:cNvSpPr/>
          <p:nvPr/>
        </p:nvSpPr>
        <p:spPr>
          <a:xfrm>
            <a:off x="264534" y="4580312"/>
            <a:ext cx="2796152" cy="73844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 دولار</a:t>
            </a:r>
          </a:p>
          <a:p>
            <a:pPr algn="ctr"/>
            <a:r>
              <a:rPr lang="ar-EG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هامش مستخدم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0F0D0D95-7436-46FD-B5E5-4CA5E73E91E3}"/>
              </a:ext>
            </a:extLst>
          </p:cNvPr>
          <p:cNvSpPr/>
          <p:nvPr/>
        </p:nvSpPr>
        <p:spPr>
          <a:xfrm rot="1616026">
            <a:off x="2773705" y="5075589"/>
            <a:ext cx="1348276" cy="486341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3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3" grpId="0" animBg="1"/>
      <p:bldP spid="16" grpId="0" animBg="1"/>
      <p:bldP spid="17" grpId="0"/>
      <p:bldP spid="18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3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المارجن - الهامش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F843D0-C1E2-EB72-3E1D-2030BAEEE82E}"/>
              </a:ext>
            </a:extLst>
          </p:cNvPr>
          <p:cNvSpPr/>
          <p:nvPr/>
        </p:nvSpPr>
        <p:spPr>
          <a:xfrm>
            <a:off x="1819978" y="851065"/>
            <a:ext cx="6952606" cy="117625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90,000 </a:t>
            </a:r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CCD85C-E93B-8B50-E1B5-D8DC025B1C26}"/>
              </a:ext>
            </a:extLst>
          </p:cNvPr>
          <p:cNvSpPr txBox="1"/>
          <p:nvPr/>
        </p:nvSpPr>
        <p:spPr>
          <a:xfrm>
            <a:off x="1962239" y="958370"/>
            <a:ext cx="273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القوة الشرائية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36B3D1-3478-1153-378E-0CFC11B2E25D}"/>
              </a:ext>
            </a:extLst>
          </p:cNvPr>
          <p:cNvSpPr/>
          <p:nvPr/>
        </p:nvSpPr>
        <p:spPr>
          <a:xfrm>
            <a:off x="4290357" y="2702338"/>
            <a:ext cx="3706486" cy="117625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ذهب</a:t>
            </a:r>
            <a:endParaRPr lang="ar-EG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12D936-297C-DD9B-C59D-2B669307CE7B}"/>
              </a:ext>
            </a:extLst>
          </p:cNvPr>
          <p:cNvSpPr/>
          <p:nvPr/>
        </p:nvSpPr>
        <p:spPr>
          <a:xfrm>
            <a:off x="3835000" y="4073610"/>
            <a:ext cx="4905831" cy="117625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0.1=</a:t>
            </a:r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0,000 $</a:t>
            </a:r>
            <a:endParaRPr lang="ar-EG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4E24A6-9311-2C26-8F47-E5C782E370EF}"/>
              </a:ext>
            </a:extLst>
          </p:cNvPr>
          <p:cNvSpPr txBox="1"/>
          <p:nvPr/>
        </p:nvSpPr>
        <p:spPr>
          <a:xfrm>
            <a:off x="5431416" y="1953948"/>
            <a:ext cx="2730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600" dirty="0">
                <a:solidFill>
                  <a:srgbClr val="00B0F0"/>
                </a:solidFill>
              </a:rPr>
              <a:t>شراء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6DD379-338F-F1A5-6DFE-FAF518BBAA6F}"/>
              </a:ext>
            </a:extLst>
          </p:cNvPr>
          <p:cNvSpPr/>
          <p:nvPr/>
        </p:nvSpPr>
        <p:spPr>
          <a:xfrm>
            <a:off x="3912585" y="5351920"/>
            <a:ext cx="4905831" cy="117625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الهامش المطلوب = 1% = 200 دولار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942616-A8E9-B706-8884-A209AC57963C}"/>
              </a:ext>
            </a:extLst>
          </p:cNvPr>
          <p:cNvSpPr/>
          <p:nvPr/>
        </p:nvSpPr>
        <p:spPr>
          <a:xfrm>
            <a:off x="264534" y="2277687"/>
            <a:ext cx="2796152" cy="143394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ar-EG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700 دولار</a:t>
            </a:r>
          </a:p>
          <a:p>
            <a:pPr algn="ctr"/>
            <a:r>
              <a:rPr lang="ar-EG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هامش متاح</a:t>
            </a: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35175D-7854-77C3-BB3E-4F33EDF7EBFD}"/>
              </a:ext>
            </a:extLst>
          </p:cNvPr>
          <p:cNvSpPr/>
          <p:nvPr/>
        </p:nvSpPr>
        <p:spPr>
          <a:xfrm>
            <a:off x="264534" y="4580312"/>
            <a:ext cx="2796152" cy="73844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200 دولار</a:t>
            </a:r>
          </a:p>
          <a:p>
            <a:pPr algn="ctr"/>
            <a:r>
              <a:rPr lang="ar-EG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هامش مستخدم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0F0D0D95-7436-46FD-B5E5-4CA5E73E91E3}"/>
              </a:ext>
            </a:extLst>
          </p:cNvPr>
          <p:cNvSpPr/>
          <p:nvPr/>
        </p:nvSpPr>
        <p:spPr>
          <a:xfrm rot="1616026">
            <a:off x="2773705" y="5075589"/>
            <a:ext cx="1348276" cy="486341"/>
          </a:xfrm>
          <a:prstGeom prst="lef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830F32-AE18-138A-07DB-A607AAA87E96}"/>
              </a:ext>
            </a:extLst>
          </p:cNvPr>
          <p:cNvSpPr/>
          <p:nvPr/>
        </p:nvSpPr>
        <p:spPr>
          <a:xfrm>
            <a:off x="9100092" y="1486745"/>
            <a:ext cx="2796152" cy="230262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900 دولار</a:t>
            </a:r>
          </a:p>
          <a:p>
            <a:pPr algn="ctr"/>
            <a:r>
              <a:rPr lang="ar-EG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هامش متاح</a:t>
            </a: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A2E9B-ABA5-9A95-03EB-D6565B18D9C4}"/>
              </a:ext>
            </a:extLst>
          </p:cNvPr>
          <p:cNvSpPr/>
          <p:nvPr/>
        </p:nvSpPr>
        <p:spPr>
          <a:xfrm>
            <a:off x="9100092" y="3789370"/>
            <a:ext cx="2796152" cy="73844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 دولار</a:t>
            </a:r>
          </a:p>
          <a:p>
            <a:pPr algn="ctr"/>
            <a:r>
              <a:rPr lang="ar-EG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هامش مستخدم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8C0C63-4020-EF43-3487-84B85FDC9D77}"/>
              </a:ext>
            </a:extLst>
          </p:cNvPr>
          <p:cNvSpPr/>
          <p:nvPr/>
        </p:nvSpPr>
        <p:spPr>
          <a:xfrm>
            <a:off x="264534" y="3789370"/>
            <a:ext cx="2796152" cy="73844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 دولار</a:t>
            </a:r>
          </a:p>
          <a:p>
            <a:pPr algn="ctr"/>
            <a:r>
              <a:rPr lang="ar-EG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هامش مستخدم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CBE425D-2C00-F978-04B4-7DF3F937BAC5}"/>
              </a:ext>
            </a:extLst>
          </p:cNvPr>
          <p:cNvSpPr/>
          <p:nvPr/>
        </p:nvSpPr>
        <p:spPr>
          <a:xfrm>
            <a:off x="2475946" y="3803878"/>
            <a:ext cx="1422324" cy="414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USDCAD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E15F9B4-6821-F778-213B-8C47F191F094}"/>
              </a:ext>
            </a:extLst>
          </p:cNvPr>
          <p:cNvSpPr/>
          <p:nvPr/>
        </p:nvSpPr>
        <p:spPr>
          <a:xfrm>
            <a:off x="994895" y="5255781"/>
            <a:ext cx="1422324" cy="414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/>
              <a:t>الذهب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06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  <p:bldP spid="17" grpId="0"/>
      <p:bldP spid="18" grpId="0" animBg="1"/>
      <p:bldP spid="21" grpId="0" animBg="1"/>
      <p:bldP spid="22" grpId="0" animBg="1"/>
      <p:bldP spid="23" grpId="0" animBg="1"/>
      <p:bldP spid="10" grpId="0" animBg="1"/>
      <p:bldP spid="12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4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المارجن - الهامش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0DE7B5-5AED-EBB5-9EB9-9E9863F23E16}"/>
              </a:ext>
            </a:extLst>
          </p:cNvPr>
          <p:cNvSpPr/>
          <p:nvPr/>
        </p:nvSpPr>
        <p:spPr>
          <a:xfrm>
            <a:off x="8945371" y="1226126"/>
            <a:ext cx="2897737" cy="394739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1000 </a:t>
            </a:r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Graphic 3" descr="Bank with solid fill">
            <a:extLst>
              <a:ext uri="{FF2B5EF4-FFF2-40B4-BE49-F238E27FC236}">
                <a16:creationId xmlns:a16="http://schemas.microsoft.com/office/drawing/2014/main" id="{A566A8C0-A0D7-C0D8-054F-01A149808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194" y="3521703"/>
            <a:ext cx="1035759" cy="904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4C4BA-239C-BC46-D9A8-520C25B16552}"/>
              </a:ext>
            </a:extLst>
          </p:cNvPr>
          <p:cNvSpPr txBox="1"/>
          <p:nvPr/>
        </p:nvSpPr>
        <p:spPr>
          <a:xfrm>
            <a:off x="10010344" y="4567282"/>
            <a:ext cx="113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الحساب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D4078-438F-3818-8411-19EE7E3EC867}"/>
              </a:ext>
            </a:extLst>
          </p:cNvPr>
          <p:cNvSpPr/>
          <p:nvPr/>
        </p:nvSpPr>
        <p:spPr>
          <a:xfrm>
            <a:off x="211465" y="1226127"/>
            <a:ext cx="6952606" cy="10058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100,000 </a:t>
            </a:r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82E21C-4D4A-2281-B5B7-65F1B4DE4250}"/>
              </a:ext>
            </a:extLst>
          </p:cNvPr>
          <p:cNvSpPr txBox="1"/>
          <p:nvPr/>
        </p:nvSpPr>
        <p:spPr>
          <a:xfrm>
            <a:off x="377276" y="1287909"/>
            <a:ext cx="273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القوة الشرائية</a:t>
            </a:r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A68D50D-0461-35D2-F7C3-EF7DE9725BAD}"/>
              </a:ext>
            </a:extLst>
          </p:cNvPr>
          <p:cNvSpPr/>
          <p:nvPr/>
        </p:nvSpPr>
        <p:spPr>
          <a:xfrm>
            <a:off x="3545378" y="2298469"/>
            <a:ext cx="511233" cy="100584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CA52DD94-8F60-B636-33BC-2E148113A439}"/>
              </a:ext>
            </a:extLst>
          </p:cNvPr>
          <p:cNvSpPr/>
          <p:nvPr/>
        </p:nvSpPr>
        <p:spPr>
          <a:xfrm>
            <a:off x="847898" y="3304309"/>
            <a:ext cx="6787342" cy="187036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417D080-2E3B-643A-4AE7-ABA2FBAADFED}"/>
              </a:ext>
            </a:extLst>
          </p:cNvPr>
          <p:cNvSpPr/>
          <p:nvPr/>
        </p:nvSpPr>
        <p:spPr>
          <a:xfrm>
            <a:off x="7218218" y="3483032"/>
            <a:ext cx="511233" cy="1005840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D39E4096-2F9E-6CA8-4FA5-52279EAE202A}"/>
              </a:ext>
            </a:extLst>
          </p:cNvPr>
          <p:cNvSpPr/>
          <p:nvPr/>
        </p:nvSpPr>
        <p:spPr>
          <a:xfrm>
            <a:off x="5796303" y="3483032"/>
            <a:ext cx="511233" cy="1005840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A172EA37-4B90-6BDC-50A1-D06FAD16D2B3}"/>
              </a:ext>
            </a:extLst>
          </p:cNvPr>
          <p:cNvSpPr/>
          <p:nvPr/>
        </p:nvSpPr>
        <p:spPr>
          <a:xfrm>
            <a:off x="3872560" y="3491345"/>
            <a:ext cx="511233" cy="1005840"/>
          </a:xfrm>
          <a:prstGeom prst="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B33DDF39-1CBD-BE94-C2A5-D5711AA5AE1E}"/>
              </a:ext>
            </a:extLst>
          </p:cNvPr>
          <p:cNvSpPr/>
          <p:nvPr/>
        </p:nvSpPr>
        <p:spPr>
          <a:xfrm>
            <a:off x="2142272" y="3491345"/>
            <a:ext cx="511233" cy="100584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C9031B09-CACD-3795-58C8-62CCBEEEEC35}"/>
              </a:ext>
            </a:extLst>
          </p:cNvPr>
          <p:cNvSpPr/>
          <p:nvPr/>
        </p:nvSpPr>
        <p:spPr>
          <a:xfrm>
            <a:off x="726628" y="3496198"/>
            <a:ext cx="511233" cy="1005840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Diagonal Corners Snipped 29">
            <a:extLst>
              <a:ext uri="{FF2B5EF4-FFF2-40B4-BE49-F238E27FC236}">
                <a16:creationId xmlns:a16="http://schemas.microsoft.com/office/drawing/2014/main" id="{5E0CD7F9-DFA2-BEEF-5875-F9A6A771EEB1}"/>
              </a:ext>
            </a:extLst>
          </p:cNvPr>
          <p:cNvSpPr/>
          <p:nvPr/>
        </p:nvSpPr>
        <p:spPr>
          <a:xfrm>
            <a:off x="7164071" y="4567282"/>
            <a:ext cx="1086471" cy="1118623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20 ألف</a:t>
            </a:r>
          </a:p>
          <a:p>
            <a:pPr algn="ctr"/>
            <a:r>
              <a:rPr lang="ar-EG" dirty="0"/>
              <a:t>ذهب</a:t>
            </a:r>
            <a:endParaRPr lang="en-US" dirty="0"/>
          </a:p>
        </p:txBody>
      </p: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4B869084-166D-B7C7-9E2D-36937179072B}"/>
              </a:ext>
            </a:extLst>
          </p:cNvPr>
          <p:cNvSpPr/>
          <p:nvPr/>
        </p:nvSpPr>
        <p:spPr>
          <a:xfrm>
            <a:off x="5552764" y="4513250"/>
            <a:ext cx="1086471" cy="1118623"/>
          </a:xfrm>
          <a:prstGeom prst="snip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20 ألف</a:t>
            </a:r>
          </a:p>
          <a:p>
            <a:pPr algn="ctr"/>
            <a:r>
              <a:rPr lang="ar-EG" dirty="0"/>
              <a:t>عملة</a:t>
            </a:r>
            <a:endParaRPr lang="en-US" dirty="0"/>
          </a:p>
        </p:txBody>
      </p:sp>
      <p:sp>
        <p:nvSpPr>
          <p:cNvPr id="32" name="Rectangle: Diagonal Corners Snipped 31">
            <a:extLst>
              <a:ext uri="{FF2B5EF4-FFF2-40B4-BE49-F238E27FC236}">
                <a16:creationId xmlns:a16="http://schemas.microsoft.com/office/drawing/2014/main" id="{48EB84FB-5C5F-082B-2FE3-5C95325CF76E}"/>
              </a:ext>
            </a:extLst>
          </p:cNvPr>
          <p:cNvSpPr/>
          <p:nvPr/>
        </p:nvSpPr>
        <p:spPr>
          <a:xfrm>
            <a:off x="3633220" y="4513250"/>
            <a:ext cx="1086471" cy="1118623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20 ألف</a:t>
            </a:r>
          </a:p>
          <a:p>
            <a:pPr algn="ctr"/>
            <a:r>
              <a:rPr lang="ar-EG" dirty="0"/>
              <a:t>نفط</a:t>
            </a:r>
            <a:endParaRPr lang="en-US" dirty="0"/>
          </a:p>
        </p:txBody>
      </p:sp>
      <p:sp>
        <p:nvSpPr>
          <p:cNvPr id="33" name="Rectangle: Diagonal Corners Snipped 32">
            <a:extLst>
              <a:ext uri="{FF2B5EF4-FFF2-40B4-BE49-F238E27FC236}">
                <a16:creationId xmlns:a16="http://schemas.microsoft.com/office/drawing/2014/main" id="{23F14674-F14D-6ECD-8217-EAACEE594B5C}"/>
              </a:ext>
            </a:extLst>
          </p:cNvPr>
          <p:cNvSpPr/>
          <p:nvPr/>
        </p:nvSpPr>
        <p:spPr>
          <a:xfrm>
            <a:off x="1936917" y="4513249"/>
            <a:ext cx="1170632" cy="1118623"/>
          </a:xfrm>
          <a:prstGeom prst="snip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20 ألف</a:t>
            </a:r>
          </a:p>
          <a:p>
            <a:pPr algn="ctr"/>
            <a:r>
              <a:rPr lang="ar-EG" dirty="0"/>
              <a:t>مؤشرات</a:t>
            </a:r>
            <a:endParaRPr lang="en-US" dirty="0"/>
          </a:p>
        </p:txBody>
      </p:sp>
      <p:sp>
        <p:nvSpPr>
          <p:cNvPr id="34" name="Rectangle: Diagonal Corners Snipped 33">
            <a:extLst>
              <a:ext uri="{FF2B5EF4-FFF2-40B4-BE49-F238E27FC236}">
                <a16:creationId xmlns:a16="http://schemas.microsoft.com/office/drawing/2014/main" id="{0206E226-2ADA-CABC-FD44-AD1988C2A78E}"/>
              </a:ext>
            </a:extLst>
          </p:cNvPr>
          <p:cNvSpPr/>
          <p:nvPr/>
        </p:nvSpPr>
        <p:spPr>
          <a:xfrm>
            <a:off x="396928" y="4513249"/>
            <a:ext cx="1170632" cy="111862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20 ألف</a:t>
            </a:r>
          </a:p>
          <a:p>
            <a:pPr algn="ctr"/>
            <a:r>
              <a:rPr lang="ar-EG" dirty="0"/>
              <a:t>سندات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5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5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المارجن - الهامش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F843D0-C1E2-EB72-3E1D-2030BAEEE82E}"/>
              </a:ext>
            </a:extLst>
          </p:cNvPr>
          <p:cNvSpPr/>
          <p:nvPr/>
        </p:nvSpPr>
        <p:spPr>
          <a:xfrm>
            <a:off x="1819978" y="851065"/>
            <a:ext cx="6952606" cy="117625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0,000 </a:t>
            </a:r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CCD85C-E93B-8B50-E1B5-D8DC025B1C26}"/>
              </a:ext>
            </a:extLst>
          </p:cNvPr>
          <p:cNvSpPr txBox="1"/>
          <p:nvPr/>
        </p:nvSpPr>
        <p:spPr>
          <a:xfrm>
            <a:off x="1962239" y="958370"/>
            <a:ext cx="273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القوة الشرائية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36B3D1-3478-1153-378E-0CFC11B2E25D}"/>
              </a:ext>
            </a:extLst>
          </p:cNvPr>
          <p:cNvSpPr/>
          <p:nvPr/>
        </p:nvSpPr>
        <p:spPr>
          <a:xfrm>
            <a:off x="4599540" y="2861360"/>
            <a:ext cx="3706486" cy="1176251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تم استخدام الهامش بنسبة 100%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942616-A8E9-B706-8884-A209AC57963C}"/>
              </a:ext>
            </a:extLst>
          </p:cNvPr>
          <p:cNvSpPr/>
          <p:nvPr/>
        </p:nvSpPr>
        <p:spPr>
          <a:xfrm>
            <a:off x="264534" y="2277687"/>
            <a:ext cx="2796152" cy="143394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830F32-AE18-138A-07DB-A607AAA87E96}"/>
              </a:ext>
            </a:extLst>
          </p:cNvPr>
          <p:cNvSpPr/>
          <p:nvPr/>
        </p:nvSpPr>
        <p:spPr>
          <a:xfrm>
            <a:off x="9100092" y="1486746"/>
            <a:ext cx="2796152" cy="11135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ar-EG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ar-EG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 دولار</a:t>
            </a:r>
          </a:p>
          <a:p>
            <a:pPr algn="ctr"/>
            <a:r>
              <a:rPr lang="ar-EG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هامش متاح</a:t>
            </a: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A2E9B-ABA5-9A95-03EB-D6565B18D9C4}"/>
              </a:ext>
            </a:extLst>
          </p:cNvPr>
          <p:cNvSpPr/>
          <p:nvPr/>
        </p:nvSpPr>
        <p:spPr>
          <a:xfrm>
            <a:off x="9100092" y="2639292"/>
            <a:ext cx="2796152" cy="18885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1000 دولار</a:t>
            </a:r>
          </a:p>
          <a:p>
            <a:pPr algn="ctr"/>
            <a:r>
              <a:rPr lang="ar-EG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هامش مستخدم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8C0C63-4020-EF43-3487-84B85FDC9D77}"/>
              </a:ext>
            </a:extLst>
          </p:cNvPr>
          <p:cNvSpPr/>
          <p:nvPr/>
        </p:nvSpPr>
        <p:spPr>
          <a:xfrm>
            <a:off x="264534" y="3789370"/>
            <a:ext cx="2796152" cy="183003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D0D853-6F0C-2796-7409-F41FA23A8983}"/>
              </a:ext>
            </a:extLst>
          </p:cNvPr>
          <p:cNvSpPr/>
          <p:nvPr/>
        </p:nvSpPr>
        <p:spPr>
          <a:xfrm>
            <a:off x="4697681" y="4384450"/>
            <a:ext cx="3706486" cy="117625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تم هبوط الهامش إلي دون 40%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DD06EB4-DFC1-BE2E-39D9-5CB23CEC74AB}"/>
              </a:ext>
            </a:extLst>
          </p:cNvPr>
          <p:cNvCxnSpPr/>
          <p:nvPr/>
        </p:nvCxnSpPr>
        <p:spPr>
          <a:xfrm>
            <a:off x="295756" y="4896196"/>
            <a:ext cx="276493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527323B-1EB4-BAF1-9D03-34BBC72C4985}"/>
              </a:ext>
            </a:extLst>
          </p:cNvPr>
          <p:cNvSpPr txBox="1"/>
          <p:nvPr/>
        </p:nvSpPr>
        <p:spPr>
          <a:xfrm>
            <a:off x="814647" y="5124796"/>
            <a:ext cx="201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الهامش دون 40%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177205-867F-EF11-0DA6-E998D06B82FB}"/>
              </a:ext>
            </a:extLst>
          </p:cNvPr>
          <p:cNvSpPr txBox="1"/>
          <p:nvPr/>
        </p:nvSpPr>
        <p:spPr>
          <a:xfrm>
            <a:off x="670302" y="4239981"/>
            <a:ext cx="201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الهامش 100%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76FF25-2520-FF3A-D22A-4CEA351A7BF4}"/>
              </a:ext>
            </a:extLst>
          </p:cNvPr>
          <p:cNvSpPr txBox="1"/>
          <p:nvPr/>
        </p:nvSpPr>
        <p:spPr>
          <a:xfrm>
            <a:off x="731262" y="2836551"/>
            <a:ext cx="201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الهامش 300%</a:t>
            </a:r>
            <a:endParaRPr lang="en-US" dirty="0"/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F79644A8-24A3-D599-2E64-F1215540A02A}"/>
              </a:ext>
            </a:extLst>
          </p:cNvPr>
          <p:cNvSpPr/>
          <p:nvPr/>
        </p:nvSpPr>
        <p:spPr>
          <a:xfrm flipH="1">
            <a:off x="3060685" y="3711633"/>
            <a:ext cx="1538854" cy="1959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4D35CEFF-2C35-C5C5-436F-613CA6F99B4C}"/>
              </a:ext>
            </a:extLst>
          </p:cNvPr>
          <p:cNvSpPr/>
          <p:nvPr/>
        </p:nvSpPr>
        <p:spPr>
          <a:xfrm flipH="1">
            <a:off x="3060685" y="4809243"/>
            <a:ext cx="1631826" cy="1633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96DC53-7A98-2F36-1645-0A195B186ACD}"/>
              </a:ext>
            </a:extLst>
          </p:cNvPr>
          <p:cNvSpPr txBox="1"/>
          <p:nvPr/>
        </p:nvSpPr>
        <p:spPr>
          <a:xfrm>
            <a:off x="3183775" y="3366655"/>
            <a:ext cx="137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نداء الهامش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5C8765-0933-0C66-0DFB-1753B3C83422}"/>
              </a:ext>
            </a:extLst>
          </p:cNvPr>
          <p:cNvSpPr txBox="1"/>
          <p:nvPr/>
        </p:nvSpPr>
        <p:spPr>
          <a:xfrm>
            <a:off x="3223783" y="4439911"/>
            <a:ext cx="137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اغلاق جبري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E803FD-A063-B5BA-8A5B-2CE972BACB59}"/>
              </a:ext>
            </a:extLst>
          </p:cNvPr>
          <p:cNvSpPr txBox="1"/>
          <p:nvPr/>
        </p:nvSpPr>
        <p:spPr>
          <a:xfrm>
            <a:off x="3142234" y="4916281"/>
            <a:ext cx="137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Stop out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35598B-A74C-393B-3C32-AF597D05DF8B}"/>
              </a:ext>
            </a:extLst>
          </p:cNvPr>
          <p:cNvSpPr txBox="1"/>
          <p:nvPr/>
        </p:nvSpPr>
        <p:spPr>
          <a:xfrm>
            <a:off x="3203780" y="3813069"/>
            <a:ext cx="137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Margin Call</a:t>
            </a:r>
          </a:p>
        </p:txBody>
      </p:sp>
    </p:spTree>
    <p:extLst>
      <p:ext uri="{BB962C8B-B14F-4D97-AF65-F5344CB8AC3E}">
        <p14:creationId xmlns:p14="http://schemas.microsoft.com/office/powerpoint/2010/main" val="394305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1" grpId="0" animBg="1"/>
      <p:bldP spid="10" grpId="0" animBg="1"/>
      <p:bldP spid="12" grpId="0" animBg="1"/>
      <p:bldP spid="26" grpId="0" animBg="1"/>
      <p:bldP spid="4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6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المارجن - الهامش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0DE7B5-5AED-EBB5-9EB9-9E9863F23E16}"/>
              </a:ext>
            </a:extLst>
          </p:cNvPr>
          <p:cNvSpPr/>
          <p:nvPr/>
        </p:nvSpPr>
        <p:spPr>
          <a:xfrm>
            <a:off x="8945371" y="1226126"/>
            <a:ext cx="2897737" cy="394739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 </a:t>
            </a:r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Graphic 3" descr="Bank with solid fill">
            <a:extLst>
              <a:ext uri="{FF2B5EF4-FFF2-40B4-BE49-F238E27FC236}">
                <a16:creationId xmlns:a16="http://schemas.microsoft.com/office/drawing/2014/main" id="{A566A8C0-A0D7-C0D8-054F-01A149808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194" y="3521703"/>
            <a:ext cx="1035759" cy="904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4C4BA-239C-BC46-D9A8-520C25B16552}"/>
              </a:ext>
            </a:extLst>
          </p:cNvPr>
          <p:cNvSpPr txBox="1"/>
          <p:nvPr/>
        </p:nvSpPr>
        <p:spPr>
          <a:xfrm>
            <a:off x="10010344" y="4567282"/>
            <a:ext cx="113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الحساب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9B7D8C-3BCE-93D2-50ED-FE64B6C29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31" y="939315"/>
            <a:ext cx="2897737" cy="5552550"/>
          </a:xfrm>
          <a:prstGeom prst="rect">
            <a:avLst/>
          </a:prstGeom>
        </p:spPr>
      </p:pic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0B41B13E-5239-9F51-A56E-BD165077AF20}"/>
              </a:ext>
            </a:extLst>
          </p:cNvPr>
          <p:cNvSpPr/>
          <p:nvPr/>
        </p:nvSpPr>
        <p:spPr>
          <a:xfrm>
            <a:off x="4461555" y="5297990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حساب جديد به 10 الاف دولار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06E237AE-E30C-A689-BABA-747E1F01FC44}"/>
              </a:ext>
            </a:extLst>
          </p:cNvPr>
          <p:cNvSpPr/>
          <p:nvPr/>
        </p:nvSpPr>
        <p:spPr>
          <a:xfrm>
            <a:off x="153786" y="1161024"/>
            <a:ext cx="4222744" cy="759216"/>
          </a:xfrm>
          <a:custGeom>
            <a:avLst/>
            <a:gdLst>
              <a:gd name="connsiteX0" fmla="*/ 126539 w 4222744"/>
              <a:gd name="connsiteY0" fmla="*/ 0 h 759216"/>
              <a:gd name="connsiteX1" fmla="*/ 711711 w 4222744"/>
              <a:gd name="connsiteY1" fmla="*/ 0 h 759216"/>
              <a:gd name="connsiteX2" fmla="*/ 1214959 w 4222744"/>
              <a:gd name="connsiteY2" fmla="*/ 0 h 759216"/>
              <a:gd name="connsiteX3" fmla="*/ 1841093 w 4222744"/>
              <a:gd name="connsiteY3" fmla="*/ 0 h 759216"/>
              <a:gd name="connsiteX4" fmla="*/ 2385303 w 4222744"/>
              <a:gd name="connsiteY4" fmla="*/ 0 h 759216"/>
              <a:gd name="connsiteX5" fmla="*/ 2888552 w 4222744"/>
              <a:gd name="connsiteY5" fmla="*/ 0 h 759216"/>
              <a:gd name="connsiteX6" fmla="*/ 3432762 w 4222744"/>
              <a:gd name="connsiteY6" fmla="*/ 0 h 759216"/>
              <a:gd name="connsiteX7" fmla="*/ 4222744 w 4222744"/>
              <a:gd name="connsiteY7" fmla="*/ 0 h 759216"/>
              <a:gd name="connsiteX8" fmla="*/ 4222744 w 4222744"/>
              <a:gd name="connsiteY8" fmla="*/ 0 h 759216"/>
              <a:gd name="connsiteX9" fmla="*/ 4222744 w 4222744"/>
              <a:gd name="connsiteY9" fmla="*/ 322665 h 759216"/>
              <a:gd name="connsiteX10" fmla="*/ 4222744 w 4222744"/>
              <a:gd name="connsiteY10" fmla="*/ 632677 h 759216"/>
              <a:gd name="connsiteX11" fmla="*/ 4096205 w 4222744"/>
              <a:gd name="connsiteY11" fmla="*/ 759216 h 759216"/>
              <a:gd name="connsiteX12" fmla="*/ 3511033 w 4222744"/>
              <a:gd name="connsiteY12" fmla="*/ 759216 h 759216"/>
              <a:gd name="connsiteX13" fmla="*/ 2925861 w 4222744"/>
              <a:gd name="connsiteY13" fmla="*/ 759216 h 759216"/>
              <a:gd name="connsiteX14" fmla="*/ 2340689 w 4222744"/>
              <a:gd name="connsiteY14" fmla="*/ 759216 h 759216"/>
              <a:gd name="connsiteX15" fmla="*/ 1714554 w 4222744"/>
              <a:gd name="connsiteY15" fmla="*/ 759216 h 759216"/>
              <a:gd name="connsiteX16" fmla="*/ 1170344 w 4222744"/>
              <a:gd name="connsiteY16" fmla="*/ 759216 h 759216"/>
              <a:gd name="connsiteX17" fmla="*/ 544210 w 4222744"/>
              <a:gd name="connsiteY17" fmla="*/ 759216 h 759216"/>
              <a:gd name="connsiteX18" fmla="*/ 0 w 4222744"/>
              <a:gd name="connsiteY18" fmla="*/ 759216 h 759216"/>
              <a:gd name="connsiteX19" fmla="*/ 0 w 4222744"/>
              <a:gd name="connsiteY19" fmla="*/ 759216 h 759216"/>
              <a:gd name="connsiteX20" fmla="*/ 0 w 4222744"/>
              <a:gd name="connsiteY20" fmla="*/ 442878 h 759216"/>
              <a:gd name="connsiteX21" fmla="*/ 0 w 4222744"/>
              <a:gd name="connsiteY21" fmla="*/ 126539 h 759216"/>
              <a:gd name="connsiteX22" fmla="*/ 126539 w 4222744"/>
              <a:gd name="connsiteY22" fmla="*/ 0 h 7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22744" h="759216" fill="none" extrusionOk="0">
                <a:moveTo>
                  <a:pt x="126539" y="0"/>
                </a:moveTo>
                <a:cubicBezTo>
                  <a:pt x="408268" y="-46433"/>
                  <a:pt x="519612" y="7533"/>
                  <a:pt x="711711" y="0"/>
                </a:cubicBezTo>
                <a:cubicBezTo>
                  <a:pt x="903810" y="-7533"/>
                  <a:pt x="1110896" y="9655"/>
                  <a:pt x="1214959" y="0"/>
                </a:cubicBezTo>
                <a:cubicBezTo>
                  <a:pt x="1319022" y="-9655"/>
                  <a:pt x="1653394" y="71918"/>
                  <a:pt x="1841093" y="0"/>
                </a:cubicBezTo>
                <a:cubicBezTo>
                  <a:pt x="2028792" y="-71918"/>
                  <a:pt x="2260438" y="1165"/>
                  <a:pt x="2385303" y="0"/>
                </a:cubicBezTo>
                <a:cubicBezTo>
                  <a:pt x="2510168" y="-1165"/>
                  <a:pt x="2767144" y="30630"/>
                  <a:pt x="2888552" y="0"/>
                </a:cubicBezTo>
                <a:cubicBezTo>
                  <a:pt x="3009960" y="-30630"/>
                  <a:pt x="3196313" y="53025"/>
                  <a:pt x="3432762" y="0"/>
                </a:cubicBezTo>
                <a:cubicBezTo>
                  <a:pt x="3669211" y="-53025"/>
                  <a:pt x="4044265" y="32209"/>
                  <a:pt x="4222744" y="0"/>
                </a:cubicBezTo>
                <a:lnTo>
                  <a:pt x="4222744" y="0"/>
                </a:lnTo>
                <a:cubicBezTo>
                  <a:pt x="4226778" y="94248"/>
                  <a:pt x="4208998" y="220574"/>
                  <a:pt x="4222744" y="322665"/>
                </a:cubicBezTo>
                <a:cubicBezTo>
                  <a:pt x="4236490" y="424757"/>
                  <a:pt x="4194463" y="560419"/>
                  <a:pt x="4222744" y="632677"/>
                </a:cubicBezTo>
                <a:cubicBezTo>
                  <a:pt x="4223561" y="687060"/>
                  <a:pt x="4170608" y="743362"/>
                  <a:pt x="4096205" y="759216"/>
                </a:cubicBezTo>
                <a:cubicBezTo>
                  <a:pt x="3908297" y="788027"/>
                  <a:pt x="3800087" y="706449"/>
                  <a:pt x="3511033" y="759216"/>
                </a:cubicBezTo>
                <a:cubicBezTo>
                  <a:pt x="3221979" y="811983"/>
                  <a:pt x="3053466" y="713051"/>
                  <a:pt x="2925861" y="759216"/>
                </a:cubicBezTo>
                <a:cubicBezTo>
                  <a:pt x="2798256" y="805381"/>
                  <a:pt x="2497679" y="708370"/>
                  <a:pt x="2340689" y="759216"/>
                </a:cubicBezTo>
                <a:cubicBezTo>
                  <a:pt x="2183699" y="810062"/>
                  <a:pt x="1931815" y="742555"/>
                  <a:pt x="1714554" y="759216"/>
                </a:cubicBezTo>
                <a:cubicBezTo>
                  <a:pt x="1497293" y="775877"/>
                  <a:pt x="1390242" y="735688"/>
                  <a:pt x="1170344" y="759216"/>
                </a:cubicBezTo>
                <a:cubicBezTo>
                  <a:pt x="950446" y="782744"/>
                  <a:pt x="712859" y="744453"/>
                  <a:pt x="544210" y="759216"/>
                </a:cubicBezTo>
                <a:cubicBezTo>
                  <a:pt x="375561" y="773979"/>
                  <a:pt x="262490" y="703584"/>
                  <a:pt x="0" y="759216"/>
                </a:cubicBezTo>
                <a:lnTo>
                  <a:pt x="0" y="759216"/>
                </a:lnTo>
                <a:cubicBezTo>
                  <a:pt x="-25270" y="663320"/>
                  <a:pt x="26663" y="539445"/>
                  <a:pt x="0" y="442878"/>
                </a:cubicBezTo>
                <a:cubicBezTo>
                  <a:pt x="-26663" y="346311"/>
                  <a:pt x="27971" y="257881"/>
                  <a:pt x="0" y="126539"/>
                </a:cubicBezTo>
                <a:cubicBezTo>
                  <a:pt x="-8693" y="38960"/>
                  <a:pt x="62897" y="2549"/>
                  <a:pt x="126539" y="0"/>
                </a:cubicBezTo>
                <a:close/>
              </a:path>
              <a:path w="4222744" h="759216" stroke="0" extrusionOk="0">
                <a:moveTo>
                  <a:pt x="126539" y="0"/>
                </a:moveTo>
                <a:cubicBezTo>
                  <a:pt x="297106" y="-55558"/>
                  <a:pt x="557075" y="6319"/>
                  <a:pt x="793635" y="0"/>
                </a:cubicBezTo>
                <a:cubicBezTo>
                  <a:pt x="1030195" y="-6319"/>
                  <a:pt x="1109730" y="23110"/>
                  <a:pt x="1255921" y="0"/>
                </a:cubicBezTo>
                <a:cubicBezTo>
                  <a:pt x="1402112" y="-23110"/>
                  <a:pt x="1775249" y="42223"/>
                  <a:pt x="1923017" y="0"/>
                </a:cubicBezTo>
                <a:cubicBezTo>
                  <a:pt x="2070785" y="-42223"/>
                  <a:pt x="2364151" y="58799"/>
                  <a:pt x="2590114" y="0"/>
                </a:cubicBezTo>
                <a:cubicBezTo>
                  <a:pt x="2816077" y="-58799"/>
                  <a:pt x="3013262" y="52369"/>
                  <a:pt x="3175286" y="0"/>
                </a:cubicBezTo>
                <a:cubicBezTo>
                  <a:pt x="3337310" y="-52369"/>
                  <a:pt x="4009556" y="52974"/>
                  <a:pt x="4222744" y="0"/>
                </a:cubicBezTo>
                <a:lnTo>
                  <a:pt x="4222744" y="0"/>
                </a:lnTo>
                <a:cubicBezTo>
                  <a:pt x="4232995" y="131646"/>
                  <a:pt x="4187516" y="211643"/>
                  <a:pt x="4222744" y="303685"/>
                </a:cubicBezTo>
                <a:cubicBezTo>
                  <a:pt x="4257972" y="395727"/>
                  <a:pt x="4189858" y="504774"/>
                  <a:pt x="4222744" y="632677"/>
                </a:cubicBezTo>
                <a:cubicBezTo>
                  <a:pt x="4230708" y="710310"/>
                  <a:pt x="4169539" y="742634"/>
                  <a:pt x="4096205" y="759216"/>
                </a:cubicBezTo>
                <a:cubicBezTo>
                  <a:pt x="3874470" y="810323"/>
                  <a:pt x="3817590" y="712916"/>
                  <a:pt x="3633919" y="759216"/>
                </a:cubicBezTo>
                <a:cubicBezTo>
                  <a:pt x="3450248" y="805516"/>
                  <a:pt x="3253665" y="746908"/>
                  <a:pt x="3089709" y="759216"/>
                </a:cubicBezTo>
                <a:cubicBezTo>
                  <a:pt x="2925753" y="771524"/>
                  <a:pt x="2700267" y="718615"/>
                  <a:pt x="2504537" y="759216"/>
                </a:cubicBezTo>
                <a:cubicBezTo>
                  <a:pt x="2308807" y="799817"/>
                  <a:pt x="2139846" y="696335"/>
                  <a:pt x="1878403" y="759216"/>
                </a:cubicBezTo>
                <a:cubicBezTo>
                  <a:pt x="1616960" y="822097"/>
                  <a:pt x="1457807" y="758342"/>
                  <a:pt x="1252268" y="759216"/>
                </a:cubicBezTo>
                <a:cubicBezTo>
                  <a:pt x="1046729" y="760090"/>
                  <a:pt x="846788" y="732009"/>
                  <a:pt x="708058" y="759216"/>
                </a:cubicBezTo>
                <a:cubicBezTo>
                  <a:pt x="569328" y="786423"/>
                  <a:pt x="301420" y="730117"/>
                  <a:pt x="0" y="759216"/>
                </a:cubicBezTo>
                <a:lnTo>
                  <a:pt x="0" y="759216"/>
                </a:lnTo>
                <a:cubicBezTo>
                  <a:pt x="-270" y="617825"/>
                  <a:pt x="15827" y="548970"/>
                  <a:pt x="0" y="461858"/>
                </a:cubicBezTo>
                <a:cubicBezTo>
                  <a:pt x="-15827" y="374746"/>
                  <a:pt x="6406" y="210825"/>
                  <a:pt x="0" y="126539"/>
                </a:cubicBezTo>
                <a:cubicBezTo>
                  <a:pt x="-14568" y="54497"/>
                  <a:pt x="55014" y="14721"/>
                  <a:pt x="12653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Balance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رصيد الصفقات المغلقة , لا يشمل الصفقات المفتوحة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B68ED5B5-662F-2CD4-6983-0D28F611E700}"/>
              </a:ext>
            </a:extLst>
          </p:cNvPr>
          <p:cNvSpPr/>
          <p:nvPr/>
        </p:nvSpPr>
        <p:spPr>
          <a:xfrm>
            <a:off x="289087" y="2211199"/>
            <a:ext cx="4222744" cy="759216"/>
          </a:xfrm>
          <a:custGeom>
            <a:avLst/>
            <a:gdLst>
              <a:gd name="connsiteX0" fmla="*/ 126539 w 4222744"/>
              <a:gd name="connsiteY0" fmla="*/ 0 h 759216"/>
              <a:gd name="connsiteX1" fmla="*/ 711711 w 4222744"/>
              <a:gd name="connsiteY1" fmla="*/ 0 h 759216"/>
              <a:gd name="connsiteX2" fmla="*/ 1214959 w 4222744"/>
              <a:gd name="connsiteY2" fmla="*/ 0 h 759216"/>
              <a:gd name="connsiteX3" fmla="*/ 1841093 w 4222744"/>
              <a:gd name="connsiteY3" fmla="*/ 0 h 759216"/>
              <a:gd name="connsiteX4" fmla="*/ 2385303 w 4222744"/>
              <a:gd name="connsiteY4" fmla="*/ 0 h 759216"/>
              <a:gd name="connsiteX5" fmla="*/ 2888552 w 4222744"/>
              <a:gd name="connsiteY5" fmla="*/ 0 h 759216"/>
              <a:gd name="connsiteX6" fmla="*/ 3432762 w 4222744"/>
              <a:gd name="connsiteY6" fmla="*/ 0 h 759216"/>
              <a:gd name="connsiteX7" fmla="*/ 4222744 w 4222744"/>
              <a:gd name="connsiteY7" fmla="*/ 0 h 759216"/>
              <a:gd name="connsiteX8" fmla="*/ 4222744 w 4222744"/>
              <a:gd name="connsiteY8" fmla="*/ 0 h 759216"/>
              <a:gd name="connsiteX9" fmla="*/ 4222744 w 4222744"/>
              <a:gd name="connsiteY9" fmla="*/ 322665 h 759216"/>
              <a:gd name="connsiteX10" fmla="*/ 4222744 w 4222744"/>
              <a:gd name="connsiteY10" fmla="*/ 632677 h 759216"/>
              <a:gd name="connsiteX11" fmla="*/ 4096205 w 4222744"/>
              <a:gd name="connsiteY11" fmla="*/ 759216 h 759216"/>
              <a:gd name="connsiteX12" fmla="*/ 3511033 w 4222744"/>
              <a:gd name="connsiteY12" fmla="*/ 759216 h 759216"/>
              <a:gd name="connsiteX13" fmla="*/ 2925861 w 4222744"/>
              <a:gd name="connsiteY13" fmla="*/ 759216 h 759216"/>
              <a:gd name="connsiteX14" fmla="*/ 2340689 w 4222744"/>
              <a:gd name="connsiteY14" fmla="*/ 759216 h 759216"/>
              <a:gd name="connsiteX15" fmla="*/ 1714554 w 4222744"/>
              <a:gd name="connsiteY15" fmla="*/ 759216 h 759216"/>
              <a:gd name="connsiteX16" fmla="*/ 1170344 w 4222744"/>
              <a:gd name="connsiteY16" fmla="*/ 759216 h 759216"/>
              <a:gd name="connsiteX17" fmla="*/ 544210 w 4222744"/>
              <a:gd name="connsiteY17" fmla="*/ 759216 h 759216"/>
              <a:gd name="connsiteX18" fmla="*/ 0 w 4222744"/>
              <a:gd name="connsiteY18" fmla="*/ 759216 h 759216"/>
              <a:gd name="connsiteX19" fmla="*/ 0 w 4222744"/>
              <a:gd name="connsiteY19" fmla="*/ 759216 h 759216"/>
              <a:gd name="connsiteX20" fmla="*/ 0 w 4222744"/>
              <a:gd name="connsiteY20" fmla="*/ 442878 h 759216"/>
              <a:gd name="connsiteX21" fmla="*/ 0 w 4222744"/>
              <a:gd name="connsiteY21" fmla="*/ 126539 h 759216"/>
              <a:gd name="connsiteX22" fmla="*/ 126539 w 4222744"/>
              <a:gd name="connsiteY22" fmla="*/ 0 h 7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22744" h="759216" fill="none" extrusionOk="0">
                <a:moveTo>
                  <a:pt x="126539" y="0"/>
                </a:moveTo>
                <a:cubicBezTo>
                  <a:pt x="408268" y="-46433"/>
                  <a:pt x="519612" y="7533"/>
                  <a:pt x="711711" y="0"/>
                </a:cubicBezTo>
                <a:cubicBezTo>
                  <a:pt x="903810" y="-7533"/>
                  <a:pt x="1110896" y="9655"/>
                  <a:pt x="1214959" y="0"/>
                </a:cubicBezTo>
                <a:cubicBezTo>
                  <a:pt x="1319022" y="-9655"/>
                  <a:pt x="1653394" y="71918"/>
                  <a:pt x="1841093" y="0"/>
                </a:cubicBezTo>
                <a:cubicBezTo>
                  <a:pt x="2028792" y="-71918"/>
                  <a:pt x="2260438" y="1165"/>
                  <a:pt x="2385303" y="0"/>
                </a:cubicBezTo>
                <a:cubicBezTo>
                  <a:pt x="2510168" y="-1165"/>
                  <a:pt x="2767144" y="30630"/>
                  <a:pt x="2888552" y="0"/>
                </a:cubicBezTo>
                <a:cubicBezTo>
                  <a:pt x="3009960" y="-30630"/>
                  <a:pt x="3196313" y="53025"/>
                  <a:pt x="3432762" y="0"/>
                </a:cubicBezTo>
                <a:cubicBezTo>
                  <a:pt x="3669211" y="-53025"/>
                  <a:pt x="4044265" y="32209"/>
                  <a:pt x="4222744" y="0"/>
                </a:cubicBezTo>
                <a:lnTo>
                  <a:pt x="4222744" y="0"/>
                </a:lnTo>
                <a:cubicBezTo>
                  <a:pt x="4226778" y="94248"/>
                  <a:pt x="4208998" y="220574"/>
                  <a:pt x="4222744" y="322665"/>
                </a:cubicBezTo>
                <a:cubicBezTo>
                  <a:pt x="4236490" y="424757"/>
                  <a:pt x="4194463" y="560419"/>
                  <a:pt x="4222744" y="632677"/>
                </a:cubicBezTo>
                <a:cubicBezTo>
                  <a:pt x="4223561" y="687060"/>
                  <a:pt x="4170608" y="743362"/>
                  <a:pt x="4096205" y="759216"/>
                </a:cubicBezTo>
                <a:cubicBezTo>
                  <a:pt x="3908297" y="788027"/>
                  <a:pt x="3800087" y="706449"/>
                  <a:pt x="3511033" y="759216"/>
                </a:cubicBezTo>
                <a:cubicBezTo>
                  <a:pt x="3221979" y="811983"/>
                  <a:pt x="3053466" y="713051"/>
                  <a:pt x="2925861" y="759216"/>
                </a:cubicBezTo>
                <a:cubicBezTo>
                  <a:pt x="2798256" y="805381"/>
                  <a:pt x="2497679" y="708370"/>
                  <a:pt x="2340689" y="759216"/>
                </a:cubicBezTo>
                <a:cubicBezTo>
                  <a:pt x="2183699" y="810062"/>
                  <a:pt x="1931815" y="742555"/>
                  <a:pt x="1714554" y="759216"/>
                </a:cubicBezTo>
                <a:cubicBezTo>
                  <a:pt x="1497293" y="775877"/>
                  <a:pt x="1390242" y="735688"/>
                  <a:pt x="1170344" y="759216"/>
                </a:cubicBezTo>
                <a:cubicBezTo>
                  <a:pt x="950446" y="782744"/>
                  <a:pt x="712859" y="744453"/>
                  <a:pt x="544210" y="759216"/>
                </a:cubicBezTo>
                <a:cubicBezTo>
                  <a:pt x="375561" y="773979"/>
                  <a:pt x="262490" y="703584"/>
                  <a:pt x="0" y="759216"/>
                </a:cubicBezTo>
                <a:lnTo>
                  <a:pt x="0" y="759216"/>
                </a:lnTo>
                <a:cubicBezTo>
                  <a:pt x="-25270" y="663320"/>
                  <a:pt x="26663" y="539445"/>
                  <a:pt x="0" y="442878"/>
                </a:cubicBezTo>
                <a:cubicBezTo>
                  <a:pt x="-26663" y="346311"/>
                  <a:pt x="27971" y="257881"/>
                  <a:pt x="0" y="126539"/>
                </a:cubicBezTo>
                <a:cubicBezTo>
                  <a:pt x="-8693" y="38960"/>
                  <a:pt x="62897" y="2549"/>
                  <a:pt x="126539" y="0"/>
                </a:cubicBezTo>
                <a:close/>
              </a:path>
              <a:path w="4222744" h="759216" stroke="0" extrusionOk="0">
                <a:moveTo>
                  <a:pt x="126539" y="0"/>
                </a:moveTo>
                <a:cubicBezTo>
                  <a:pt x="297106" y="-55558"/>
                  <a:pt x="557075" y="6319"/>
                  <a:pt x="793635" y="0"/>
                </a:cubicBezTo>
                <a:cubicBezTo>
                  <a:pt x="1030195" y="-6319"/>
                  <a:pt x="1109730" y="23110"/>
                  <a:pt x="1255921" y="0"/>
                </a:cubicBezTo>
                <a:cubicBezTo>
                  <a:pt x="1402112" y="-23110"/>
                  <a:pt x="1775249" y="42223"/>
                  <a:pt x="1923017" y="0"/>
                </a:cubicBezTo>
                <a:cubicBezTo>
                  <a:pt x="2070785" y="-42223"/>
                  <a:pt x="2364151" y="58799"/>
                  <a:pt x="2590114" y="0"/>
                </a:cubicBezTo>
                <a:cubicBezTo>
                  <a:pt x="2816077" y="-58799"/>
                  <a:pt x="3013262" y="52369"/>
                  <a:pt x="3175286" y="0"/>
                </a:cubicBezTo>
                <a:cubicBezTo>
                  <a:pt x="3337310" y="-52369"/>
                  <a:pt x="4009556" y="52974"/>
                  <a:pt x="4222744" y="0"/>
                </a:cubicBezTo>
                <a:lnTo>
                  <a:pt x="4222744" y="0"/>
                </a:lnTo>
                <a:cubicBezTo>
                  <a:pt x="4232995" y="131646"/>
                  <a:pt x="4187516" y="211643"/>
                  <a:pt x="4222744" y="303685"/>
                </a:cubicBezTo>
                <a:cubicBezTo>
                  <a:pt x="4257972" y="395727"/>
                  <a:pt x="4189858" y="504774"/>
                  <a:pt x="4222744" y="632677"/>
                </a:cubicBezTo>
                <a:cubicBezTo>
                  <a:pt x="4230708" y="710310"/>
                  <a:pt x="4169539" y="742634"/>
                  <a:pt x="4096205" y="759216"/>
                </a:cubicBezTo>
                <a:cubicBezTo>
                  <a:pt x="3874470" y="810323"/>
                  <a:pt x="3817590" y="712916"/>
                  <a:pt x="3633919" y="759216"/>
                </a:cubicBezTo>
                <a:cubicBezTo>
                  <a:pt x="3450248" y="805516"/>
                  <a:pt x="3253665" y="746908"/>
                  <a:pt x="3089709" y="759216"/>
                </a:cubicBezTo>
                <a:cubicBezTo>
                  <a:pt x="2925753" y="771524"/>
                  <a:pt x="2700267" y="718615"/>
                  <a:pt x="2504537" y="759216"/>
                </a:cubicBezTo>
                <a:cubicBezTo>
                  <a:pt x="2308807" y="799817"/>
                  <a:pt x="2139846" y="696335"/>
                  <a:pt x="1878403" y="759216"/>
                </a:cubicBezTo>
                <a:cubicBezTo>
                  <a:pt x="1616960" y="822097"/>
                  <a:pt x="1457807" y="758342"/>
                  <a:pt x="1252268" y="759216"/>
                </a:cubicBezTo>
                <a:cubicBezTo>
                  <a:pt x="1046729" y="760090"/>
                  <a:pt x="846788" y="732009"/>
                  <a:pt x="708058" y="759216"/>
                </a:cubicBezTo>
                <a:cubicBezTo>
                  <a:pt x="569328" y="786423"/>
                  <a:pt x="301420" y="730117"/>
                  <a:pt x="0" y="759216"/>
                </a:cubicBezTo>
                <a:lnTo>
                  <a:pt x="0" y="759216"/>
                </a:lnTo>
                <a:cubicBezTo>
                  <a:pt x="-270" y="617825"/>
                  <a:pt x="15827" y="548970"/>
                  <a:pt x="0" y="461858"/>
                </a:cubicBezTo>
                <a:cubicBezTo>
                  <a:pt x="-15827" y="374746"/>
                  <a:pt x="6406" y="210825"/>
                  <a:pt x="0" y="126539"/>
                </a:cubicBezTo>
                <a:cubicBezTo>
                  <a:pt x="-14568" y="54497"/>
                  <a:pt x="55014" y="14721"/>
                  <a:pt x="12653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Equiti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رصيد الصفقات اللحظي , يشمل الصفقات المفتوحة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3D9D5D7B-81DD-12DD-4B7E-2B593BFE3D4D}"/>
              </a:ext>
            </a:extLst>
          </p:cNvPr>
          <p:cNvSpPr/>
          <p:nvPr/>
        </p:nvSpPr>
        <p:spPr>
          <a:xfrm>
            <a:off x="289087" y="3420601"/>
            <a:ext cx="4222744" cy="759216"/>
          </a:xfrm>
          <a:custGeom>
            <a:avLst/>
            <a:gdLst>
              <a:gd name="connsiteX0" fmla="*/ 126539 w 4222744"/>
              <a:gd name="connsiteY0" fmla="*/ 0 h 759216"/>
              <a:gd name="connsiteX1" fmla="*/ 711711 w 4222744"/>
              <a:gd name="connsiteY1" fmla="*/ 0 h 759216"/>
              <a:gd name="connsiteX2" fmla="*/ 1214959 w 4222744"/>
              <a:gd name="connsiteY2" fmla="*/ 0 h 759216"/>
              <a:gd name="connsiteX3" fmla="*/ 1841093 w 4222744"/>
              <a:gd name="connsiteY3" fmla="*/ 0 h 759216"/>
              <a:gd name="connsiteX4" fmla="*/ 2385303 w 4222744"/>
              <a:gd name="connsiteY4" fmla="*/ 0 h 759216"/>
              <a:gd name="connsiteX5" fmla="*/ 2888552 w 4222744"/>
              <a:gd name="connsiteY5" fmla="*/ 0 h 759216"/>
              <a:gd name="connsiteX6" fmla="*/ 3432762 w 4222744"/>
              <a:gd name="connsiteY6" fmla="*/ 0 h 759216"/>
              <a:gd name="connsiteX7" fmla="*/ 4222744 w 4222744"/>
              <a:gd name="connsiteY7" fmla="*/ 0 h 759216"/>
              <a:gd name="connsiteX8" fmla="*/ 4222744 w 4222744"/>
              <a:gd name="connsiteY8" fmla="*/ 0 h 759216"/>
              <a:gd name="connsiteX9" fmla="*/ 4222744 w 4222744"/>
              <a:gd name="connsiteY9" fmla="*/ 322665 h 759216"/>
              <a:gd name="connsiteX10" fmla="*/ 4222744 w 4222744"/>
              <a:gd name="connsiteY10" fmla="*/ 632677 h 759216"/>
              <a:gd name="connsiteX11" fmla="*/ 4096205 w 4222744"/>
              <a:gd name="connsiteY11" fmla="*/ 759216 h 759216"/>
              <a:gd name="connsiteX12" fmla="*/ 3511033 w 4222744"/>
              <a:gd name="connsiteY12" fmla="*/ 759216 h 759216"/>
              <a:gd name="connsiteX13" fmla="*/ 2925861 w 4222744"/>
              <a:gd name="connsiteY13" fmla="*/ 759216 h 759216"/>
              <a:gd name="connsiteX14" fmla="*/ 2340689 w 4222744"/>
              <a:gd name="connsiteY14" fmla="*/ 759216 h 759216"/>
              <a:gd name="connsiteX15" fmla="*/ 1714554 w 4222744"/>
              <a:gd name="connsiteY15" fmla="*/ 759216 h 759216"/>
              <a:gd name="connsiteX16" fmla="*/ 1170344 w 4222744"/>
              <a:gd name="connsiteY16" fmla="*/ 759216 h 759216"/>
              <a:gd name="connsiteX17" fmla="*/ 544210 w 4222744"/>
              <a:gd name="connsiteY17" fmla="*/ 759216 h 759216"/>
              <a:gd name="connsiteX18" fmla="*/ 0 w 4222744"/>
              <a:gd name="connsiteY18" fmla="*/ 759216 h 759216"/>
              <a:gd name="connsiteX19" fmla="*/ 0 w 4222744"/>
              <a:gd name="connsiteY19" fmla="*/ 759216 h 759216"/>
              <a:gd name="connsiteX20" fmla="*/ 0 w 4222744"/>
              <a:gd name="connsiteY20" fmla="*/ 442878 h 759216"/>
              <a:gd name="connsiteX21" fmla="*/ 0 w 4222744"/>
              <a:gd name="connsiteY21" fmla="*/ 126539 h 759216"/>
              <a:gd name="connsiteX22" fmla="*/ 126539 w 4222744"/>
              <a:gd name="connsiteY22" fmla="*/ 0 h 75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22744" h="759216" fill="none" extrusionOk="0">
                <a:moveTo>
                  <a:pt x="126539" y="0"/>
                </a:moveTo>
                <a:cubicBezTo>
                  <a:pt x="408268" y="-46433"/>
                  <a:pt x="519612" y="7533"/>
                  <a:pt x="711711" y="0"/>
                </a:cubicBezTo>
                <a:cubicBezTo>
                  <a:pt x="903810" y="-7533"/>
                  <a:pt x="1110896" y="9655"/>
                  <a:pt x="1214959" y="0"/>
                </a:cubicBezTo>
                <a:cubicBezTo>
                  <a:pt x="1319022" y="-9655"/>
                  <a:pt x="1653394" y="71918"/>
                  <a:pt x="1841093" y="0"/>
                </a:cubicBezTo>
                <a:cubicBezTo>
                  <a:pt x="2028792" y="-71918"/>
                  <a:pt x="2260438" y="1165"/>
                  <a:pt x="2385303" y="0"/>
                </a:cubicBezTo>
                <a:cubicBezTo>
                  <a:pt x="2510168" y="-1165"/>
                  <a:pt x="2767144" y="30630"/>
                  <a:pt x="2888552" y="0"/>
                </a:cubicBezTo>
                <a:cubicBezTo>
                  <a:pt x="3009960" y="-30630"/>
                  <a:pt x="3196313" y="53025"/>
                  <a:pt x="3432762" y="0"/>
                </a:cubicBezTo>
                <a:cubicBezTo>
                  <a:pt x="3669211" y="-53025"/>
                  <a:pt x="4044265" y="32209"/>
                  <a:pt x="4222744" y="0"/>
                </a:cubicBezTo>
                <a:lnTo>
                  <a:pt x="4222744" y="0"/>
                </a:lnTo>
                <a:cubicBezTo>
                  <a:pt x="4226778" y="94248"/>
                  <a:pt x="4208998" y="220574"/>
                  <a:pt x="4222744" y="322665"/>
                </a:cubicBezTo>
                <a:cubicBezTo>
                  <a:pt x="4236490" y="424757"/>
                  <a:pt x="4194463" y="560419"/>
                  <a:pt x="4222744" y="632677"/>
                </a:cubicBezTo>
                <a:cubicBezTo>
                  <a:pt x="4223561" y="687060"/>
                  <a:pt x="4170608" y="743362"/>
                  <a:pt x="4096205" y="759216"/>
                </a:cubicBezTo>
                <a:cubicBezTo>
                  <a:pt x="3908297" y="788027"/>
                  <a:pt x="3800087" y="706449"/>
                  <a:pt x="3511033" y="759216"/>
                </a:cubicBezTo>
                <a:cubicBezTo>
                  <a:pt x="3221979" y="811983"/>
                  <a:pt x="3053466" y="713051"/>
                  <a:pt x="2925861" y="759216"/>
                </a:cubicBezTo>
                <a:cubicBezTo>
                  <a:pt x="2798256" y="805381"/>
                  <a:pt x="2497679" y="708370"/>
                  <a:pt x="2340689" y="759216"/>
                </a:cubicBezTo>
                <a:cubicBezTo>
                  <a:pt x="2183699" y="810062"/>
                  <a:pt x="1931815" y="742555"/>
                  <a:pt x="1714554" y="759216"/>
                </a:cubicBezTo>
                <a:cubicBezTo>
                  <a:pt x="1497293" y="775877"/>
                  <a:pt x="1390242" y="735688"/>
                  <a:pt x="1170344" y="759216"/>
                </a:cubicBezTo>
                <a:cubicBezTo>
                  <a:pt x="950446" y="782744"/>
                  <a:pt x="712859" y="744453"/>
                  <a:pt x="544210" y="759216"/>
                </a:cubicBezTo>
                <a:cubicBezTo>
                  <a:pt x="375561" y="773979"/>
                  <a:pt x="262490" y="703584"/>
                  <a:pt x="0" y="759216"/>
                </a:cubicBezTo>
                <a:lnTo>
                  <a:pt x="0" y="759216"/>
                </a:lnTo>
                <a:cubicBezTo>
                  <a:pt x="-25270" y="663320"/>
                  <a:pt x="26663" y="539445"/>
                  <a:pt x="0" y="442878"/>
                </a:cubicBezTo>
                <a:cubicBezTo>
                  <a:pt x="-26663" y="346311"/>
                  <a:pt x="27971" y="257881"/>
                  <a:pt x="0" y="126539"/>
                </a:cubicBezTo>
                <a:cubicBezTo>
                  <a:pt x="-8693" y="38960"/>
                  <a:pt x="62897" y="2549"/>
                  <a:pt x="126539" y="0"/>
                </a:cubicBezTo>
                <a:close/>
              </a:path>
              <a:path w="4222744" h="759216" stroke="0" extrusionOk="0">
                <a:moveTo>
                  <a:pt x="126539" y="0"/>
                </a:moveTo>
                <a:cubicBezTo>
                  <a:pt x="297106" y="-55558"/>
                  <a:pt x="557075" y="6319"/>
                  <a:pt x="793635" y="0"/>
                </a:cubicBezTo>
                <a:cubicBezTo>
                  <a:pt x="1030195" y="-6319"/>
                  <a:pt x="1109730" y="23110"/>
                  <a:pt x="1255921" y="0"/>
                </a:cubicBezTo>
                <a:cubicBezTo>
                  <a:pt x="1402112" y="-23110"/>
                  <a:pt x="1775249" y="42223"/>
                  <a:pt x="1923017" y="0"/>
                </a:cubicBezTo>
                <a:cubicBezTo>
                  <a:pt x="2070785" y="-42223"/>
                  <a:pt x="2364151" y="58799"/>
                  <a:pt x="2590114" y="0"/>
                </a:cubicBezTo>
                <a:cubicBezTo>
                  <a:pt x="2816077" y="-58799"/>
                  <a:pt x="3013262" y="52369"/>
                  <a:pt x="3175286" y="0"/>
                </a:cubicBezTo>
                <a:cubicBezTo>
                  <a:pt x="3337310" y="-52369"/>
                  <a:pt x="4009556" y="52974"/>
                  <a:pt x="4222744" y="0"/>
                </a:cubicBezTo>
                <a:lnTo>
                  <a:pt x="4222744" y="0"/>
                </a:lnTo>
                <a:cubicBezTo>
                  <a:pt x="4232995" y="131646"/>
                  <a:pt x="4187516" y="211643"/>
                  <a:pt x="4222744" y="303685"/>
                </a:cubicBezTo>
                <a:cubicBezTo>
                  <a:pt x="4257972" y="395727"/>
                  <a:pt x="4189858" y="504774"/>
                  <a:pt x="4222744" y="632677"/>
                </a:cubicBezTo>
                <a:cubicBezTo>
                  <a:pt x="4230708" y="710310"/>
                  <a:pt x="4169539" y="742634"/>
                  <a:pt x="4096205" y="759216"/>
                </a:cubicBezTo>
                <a:cubicBezTo>
                  <a:pt x="3874470" y="810323"/>
                  <a:pt x="3817590" y="712916"/>
                  <a:pt x="3633919" y="759216"/>
                </a:cubicBezTo>
                <a:cubicBezTo>
                  <a:pt x="3450248" y="805516"/>
                  <a:pt x="3253665" y="746908"/>
                  <a:pt x="3089709" y="759216"/>
                </a:cubicBezTo>
                <a:cubicBezTo>
                  <a:pt x="2925753" y="771524"/>
                  <a:pt x="2700267" y="718615"/>
                  <a:pt x="2504537" y="759216"/>
                </a:cubicBezTo>
                <a:cubicBezTo>
                  <a:pt x="2308807" y="799817"/>
                  <a:pt x="2139846" y="696335"/>
                  <a:pt x="1878403" y="759216"/>
                </a:cubicBezTo>
                <a:cubicBezTo>
                  <a:pt x="1616960" y="822097"/>
                  <a:pt x="1457807" y="758342"/>
                  <a:pt x="1252268" y="759216"/>
                </a:cubicBezTo>
                <a:cubicBezTo>
                  <a:pt x="1046729" y="760090"/>
                  <a:pt x="846788" y="732009"/>
                  <a:pt x="708058" y="759216"/>
                </a:cubicBezTo>
                <a:cubicBezTo>
                  <a:pt x="569328" y="786423"/>
                  <a:pt x="301420" y="730117"/>
                  <a:pt x="0" y="759216"/>
                </a:cubicBezTo>
                <a:lnTo>
                  <a:pt x="0" y="759216"/>
                </a:lnTo>
                <a:cubicBezTo>
                  <a:pt x="-270" y="617825"/>
                  <a:pt x="15827" y="548970"/>
                  <a:pt x="0" y="461858"/>
                </a:cubicBezTo>
                <a:cubicBezTo>
                  <a:pt x="-15827" y="374746"/>
                  <a:pt x="6406" y="210825"/>
                  <a:pt x="0" y="126539"/>
                </a:cubicBezTo>
                <a:cubicBezTo>
                  <a:pt x="-14568" y="54497"/>
                  <a:pt x="55014" y="14721"/>
                  <a:pt x="126539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 Margin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الهامش المتاح, لفتح صفقات جديدة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6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headEnd type="none" w="med" len="med"/>
            <a:tailEnd type="arrow" w="med" len="med"/>
          </a:ln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7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المارجن - الهامش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0DE7B5-5AED-EBB5-9EB9-9E9863F23E16}"/>
              </a:ext>
            </a:extLst>
          </p:cNvPr>
          <p:cNvSpPr/>
          <p:nvPr/>
        </p:nvSpPr>
        <p:spPr>
          <a:xfrm>
            <a:off x="8945371" y="1226126"/>
            <a:ext cx="2897737" cy="394739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 </a:t>
            </a:r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Graphic 3" descr="Bank with solid fill">
            <a:extLst>
              <a:ext uri="{FF2B5EF4-FFF2-40B4-BE49-F238E27FC236}">
                <a16:creationId xmlns:a16="http://schemas.microsoft.com/office/drawing/2014/main" id="{A566A8C0-A0D7-C0D8-054F-01A149808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194" y="3521703"/>
            <a:ext cx="1035759" cy="904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4C4BA-239C-BC46-D9A8-520C25B16552}"/>
              </a:ext>
            </a:extLst>
          </p:cNvPr>
          <p:cNvSpPr txBox="1"/>
          <p:nvPr/>
        </p:nvSpPr>
        <p:spPr>
          <a:xfrm>
            <a:off x="10010344" y="4567282"/>
            <a:ext cx="113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الحساب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FB1C6-2248-62BC-DB61-B66FD3CDD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79" y="1095522"/>
            <a:ext cx="2897737" cy="5552550"/>
          </a:xfrm>
          <a:prstGeom prst="rect">
            <a:avLst/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67A76C4-1179-88A4-F21B-669EC562328F}"/>
              </a:ext>
            </a:extLst>
          </p:cNvPr>
          <p:cNvSpPr/>
          <p:nvPr/>
        </p:nvSpPr>
        <p:spPr>
          <a:xfrm>
            <a:off x="1427895" y="1585265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الهامش 1110 من أصل 10 الاف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8C6003B0-0597-C8BE-8370-2C27F5CB2A3D}"/>
              </a:ext>
            </a:extLst>
          </p:cNvPr>
          <p:cNvSpPr/>
          <p:nvPr/>
        </p:nvSpPr>
        <p:spPr>
          <a:xfrm>
            <a:off x="473447" y="2755397"/>
            <a:ext cx="4201077" cy="664681"/>
          </a:xfrm>
          <a:custGeom>
            <a:avLst/>
            <a:gdLst>
              <a:gd name="connsiteX0" fmla="*/ 110782 w 4201077"/>
              <a:gd name="connsiteY0" fmla="*/ 0 h 664681"/>
              <a:gd name="connsiteX1" fmla="*/ 613304 w 4201077"/>
              <a:gd name="connsiteY1" fmla="*/ 0 h 664681"/>
              <a:gd name="connsiteX2" fmla="*/ 1238535 w 4201077"/>
              <a:gd name="connsiteY2" fmla="*/ 0 h 664681"/>
              <a:gd name="connsiteX3" fmla="*/ 1781960 w 4201077"/>
              <a:gd name="connsiteY3" fmla="*/ 0 h 664681"/>
              <a:gd name="connsiteX4" fmla="*/ 2284482 w 4201077"/>
              <a:gd name="connsiteY4" fmla="*/ 0 h 664681"/>
              <a:gd name="connsiteX5" fmla="*/ 2909712 w 4201077"/>
              <a:gd name="connsiteY5" fmla="*/ 0 h 664681"/>
              <a:gd name="connsiteX6" fmla="*/ 3453137 w 4201077"/>
              <a:gd name="connsiteY6" fmla="*/ 0 h 664681"/>
              <a:gd name="connsiteX7" fmla="*/ 4201077 w 4201077"/>
              <a:gd name="connsiteY7" fmla="*/ 0 h 664681"/>
              <a:gd name="connsiteX8" fmla="*/ 4201077 w 4201077"/>
              <a:gd name="connsiteY8" fmla="*/ 0 h 664681"/>
              <a:gd name="connsiteX9" fmla="*/ 4201077 w 4201077"/>
              <a:gd name="connsiteY9" fmla="*/ 553899 h 664681"/>
              <a:gd name="connsiteX10" fmla="*/ 4090295 w 4201077"/>
              <a:gd name="connsiteY10" fmla="*/ 664681 h 664681"/>
              <a:gd name="connsiteX11" fmla="*/ 3628676 w 4201077"/>
              <a:gd name="connsiteY11" fmla="*/ 664681 h 664681"/>
              <a:gd name="connsiteX12" fmla="*/ 3003445 w 4201077"/>
              <a:gd name="connsiteY12" fmla="*/ 664681 h 664681"/>
              <a:gd name="connsiteX13" fmla="*/ 2541826 w 4201077"/>
              <a:gd name="connsiteY13" fmla="*/ 664681 h 664681"/>
              <a:gd name="connsiteX14" fmla="*/ 1875692 w 4201077"/>
              <a:gd name="connsiteY14" fmla="*/ 664681 h 664681"/>
              <a:gd name="connsiteX15" fmla="*/ 1291365 w 4201077"/>
              <a:gd name="connsiteY15" fmla="*/ 664681 h 664681"/>
              <a:gd name="connsiteX16" fmla="*/ 707037 w 4201077"/>
              <a:gd name="connsiteY16" fmla="*/ 664681 h 664681"/>
              <a:gd name="connsiteX17" fmla="*/ 0 w 4201077"/>
              <a:gd name="connsiteY17" fmla="*/ 664681 h 664681"/>
              <a:gd name="connsiteX18" fmla="*/ 0 w 4201077"/>
              <a:gd name="connsiteY18" fmla="*/ 664681 h 664681"/>
              <a:gd name="connsiteX19" fmla="*/ 0 w 4201077"/>
              <a:gd name="connsiteY19" fmla="*/ 110782 h 664681"/>
              <a:gd name="connsiteX20" fmla="*/ 110782 w 4201077"/>
              <a:gd name="connsiteY20" fmla="*/ 0 h 66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1077" h="664681" fill="none" extrusionOk="0">
                <a:moveTo>
                  <a:pt x="110782" y="0"/>
                </a:moveTo>
                <a:cubicBezTo>
                  <a:pt x="339916" y="-24968"/>
                  <a:pt x="411417" y="887"/>
                  <a:pt x="613304" y="0"/>
                </a:cubicBezTo>
                <a:cubicBezTo>
                  <a:pt x="815191" y="-887"/>
                  <a:pt x="1096701" y="27613"/>
                  <a:pt x="1238535" y="0"/>
                </a:cubicBezTo>
                <a:cubicBezTo>
                  <a:pt x="1380369" y="-27613"/>
                  <a:pt x="1529205" y="29687"/>
                  <a:pt x="1781960" y="0"/>
                </a:cubicBezTo>
                <a:cubicBezTo>
                  <a:pt x="2034715" y="-29687"/>
                  <a:pt x="2078945" y="30142"/>
                  <a:pt x="2284482" y="0"/>
                </a:cubicBezTo>
                <a:cubicBezTo>
                  <a:pt x="2490019" y="-30142"/>
                  <a:pt x="2655437" y="57388"/>
                  <a:pt x="2909712" y="0"/>
                </a:cubicBezTo>
                <a:cubicBezTo>
                  <a:pt x="3163987" y="-57388"/>
                  <a:pt x="3183591" y="62020"/>
                  <a:pt x="3453137" y="0"/>
                </a:cubicBezTo>
                <a:cubicBezTo>
                  <a:pt x="3722683" y="-62020"/>
                  <a:pt x="3995937" y="12616"/>
                  <a:pt x="4201077" y="0"/>
                </a:cubicBezTo>
                <a:lnTo>
                  <a:pt x="4201077" y="0"/>
                </a:lnTo>
                <a:cubicBezTo>
                  <a:pt x="4237535" y="160820"/>
                  <a:pt x="4166961" y="395579"/>
                  <a:pt x="4201077" y="553899"/>
                </a:cubicBezTo>
                <a:cubicBezTo>
                  <a:pt x="4187419" y="614394"/>
                  <a:pt x="4154015" y="663404"/>
                  <a:pt x="4090295" y="664681"/>
                </a:cubicBezTo>
                <a:cubicBezTo>
                  <a:pt x="3952623" y="672087"/>
                  <a:pt x="3759257" y="618476"/>
                  <a:pt x="3628676" y="664681"/>
                </a:cubicBezTo>
                <a:cubicBezTo>
                  <a:pt x="3498095" y="710886"/>
                  <a:pt x="3240318" y="658954"/>
                  <a:pt x="3003445" y="664681"/>
                </a:cubicBezTo>
                <a:cubicBezTo>
                  <a:pt x="2766572" y="670408"/>
                  <a:pt x="2766674" y="641791"/>
                  <a:pt x="2541826" y="664681"/>
                </a:cubicBezTo>
                <a:cubicBezTo>
                  <a:pt x="2316978" y="687571"/>
                  <a:pt x="2041692" y="640741"/>
                  <a:pt x="1875692" y="664681"/>
                </a:cubicBezTo>
                <a:cubicBezTo>
                  <a:pt x="1709692" y="688621"/>
                  <a:pt x="1467027" y="656884"/>
                  <a:pt x="1291365" y="664681"/>
                </a:cubicBezTo>
                <a:cubicBezTo>
                  <a:pt x="1115703" y="672478"/>
                  <a:pt x="983963" y="637859"/>
                  <a:pt x="707037" y="664681"/>
                </a:cubicBezTo>
                <a:cubicBezTo>
                  <a:pt x="430111" y="691503"/>
                  <a:pt x="298933" y="634302"/>
                  <a:pt x="0" y="664681"/>
                </a:cubicBezTo>
                <a:lnTo>
                  <a:pt x="0" y="664681"/>
                </a:lnTo>
                <a:cubicBezTo>
                  <a:pt x="-45380" y="409930"/>
                  <a:pt x="31052" y="223657"/>
                  <a:pt x="0" y="110782"/>
                </a:cubicBezTo>
                <a:cubicBezTo>
                  <a:pt x="3208" y="35984"/>
                  <a:pt x="40717" y="9001"/>
                  <a:pt x="110782" y="0"/>
                </a:cubicBezTo>
                <a:close/>
              </a:path>
              <a:path w="4201077" h="664681" stroke="0" extrusionOk="0">
                <a:moveTo>
                  <a:pt x="110782" y="0"/>
                </a:moveTo>
                <a:cubicBezTo>
                  <a:pt x="421847" y="-53990"/>
                  <a:pt x="620560" y="52931"/>
                  <a:pt x="776916" y="0"/>
                </a:cubicBezTo>
                <a:cubicBezTo>
                  <a:pt x="933272" y="-52931"/>
                  <a:pt x="1051942" y="41760"/>
                  <a:pt x="1238535" y="0"/>
                </a:cubicBezTo>
                <a:cubicBezTo>
                  <a:pt x="1425128" y="-41760"/>
                  <a:pt x="1620830" y="54724"/>
                  <a:pt x="1904669" y="0"/>
                </a:cubicBezTo>
                <a:cubicBezTo>
                  <a:pt x="2188508" y="-54724"/>
                  <a:pt x="2348499" y="71009"/>
                  <a:pt x="2570802" y="0"/>
                </a:cubicBezTo>
                <a:cubicBezTo>
                  <a:pt x="2793105" y="-71009"/>
                  <a:pt x="2921015" y="42485"/>
                  <a:pt x="3155130" y="0"/>
                </a:cubicBezTo>
                <a:cubicBezTo>
                  <a:pt x="3389245" y="-42485"/>
                  <a:pt x="3722997" y="34845"/>
                  <a:pt x="4201077" y="0"/>
                </a:cubicBezTo>
                <a:lnTo>
                  <a:pt x="4201077" y="0"/>
                </a:lnTo>
                <a:cubicBezTo>
                  <a:pt x="4246129" y="141374"/>
                  <a:pt x="4166996" y="331042"/>
                  <a:pt x="4201077" y="553899"/>
                </a:cubicBezTo>
                <a:cubicBezTo>
                  <a:pt x="4190512" y="606312"/>
                  <a:pt x="4153725" y="668929"/>
                  <a:pt x="4090295" y="664681"/>
                </a:cubicBezTo>
                <a:cubicBezTo>
                  <a:pt x="3853956" y="720473"/>
                  <a:pt x="3754366" y="622486"/>
                  <a:pt x="3587773" y="664681"/>
                </a:cubicBezTo>
                <a:cubicBezTo>
                  <a:pt x="3421180" y="706876"/>
                  <a:pt x="3199961" y="627055"/>
                  <a:pt x="3003445" y="664681"/>
                </a:cubicBezTo>
                <a:cubicBezTo>
                  <a:pt x="2806929" y="702307"/>
                  <a:pt x="2710349" y="611335"/>
                  <a:pt x="2460020" y="664681"/>
                </a:cubicBezTo>
                <a:cubicBezTo>
                  <a:pt x="2209691" y="718027"/>
                  <a:pt x="2073716" y="657356"/>
                  <a:pt x="1875692" y="664681"/>
                </a:cubicBezTo>
                <a:cubicBezTo>
                  <a:pt x="1677668" y="672006"/>
                  <a:pt x="1385586" y="654484"/>
                  <a:pt x="1250462" y="664681"/>
                </a:cubicBezTo>
                <a:cubicBezTo>
                  <a:pt x="1115338" y="674878"/>
                  <a:pt x="826576" y="622857"/>
                  <a:pt x="625231" y="664681"/>
                </a:cubicBezTo>
                <a:cubicBezTo>
                  <a:pt x="423886" y="706505"/>
                  <a:pt x="135620" y="622122"/>
                  <a:pt x="0" y="664681"/>
                </a:cubicBezTo>
                <a:lnTo>
                  <a:pt x="0" y="664681"/>
                </a:lnTo>
                <a:cubicBezTo>
                  <a:pt x="-13579" y="443239"/>
                  <a:pt x="24410" y="358518"/>
                  <a:pt x="0" y="110782"/>
                </a:cubicBezTo>
                <a:cubicBezTo>
                  <a:pt x="-1625" y="47498"/>
                  <a:pt x="32074" y="-762"/>
                  <a:pt x="11078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صفقة لوت ستاندرد من دولار كندي = 100 الف دولار = النقطة ب 10 دولار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10F80250-118A-3CC4-9F52-80D1802E2D55}"/>
              </a:ext>
            </a:extLst>
          </p:cNvPr>
          <p:cNvSpPr/>
          <p:nvPr/>
        </p:nvSpPr>
        <p:spPr>
          <a:xfrm>
            <a:off x="231370" y="3945220"/>
            <a:ext cx="4201077" cy="664681"/>
          </a:xfrm>
          <a:custGeom>
            <a:avLst/>
            <a:gdLst>
              <a:gd name="connsiteX0" fmla="*/ 110782 w 4201077"/>
              <a:gd name="connsiteY0" fmla="*/ 0 h 664681"/>
              <a:gd name="connsiteX1" fmla="*/ 613304 w 4201077"/>
              <a:gd name="connsiteY1" fmla="*/ 0 h 664681"/>
              <a:gd name="connsiteX2" fmla="*/ 1238535 w 4201077"/>
              <a:gd name="connsiteY2" fmla="*/ 0 h 664681"/>
              <a:gd name="connsiteX3" fmla="*/ 1781960 w 4201077"/>
              <a:gd name="connsiteY3" fmla="*/ 0 h 664681"/>
              <a:gd name="connsiteX4" fmla="*/ 2284482 w 4201077"/>
              <a:gd name="connsiteY4" fmla="*/ 0 h 664681"/>
              <a:gd name="connsiteX5" fmla="*/ 2909712 w 4201077"/>
              <a:gd name="connsiteY5" fmla="*/ 0 h 664681"/>
              <a:gd name="connsiteX6" fmla="*/ 3453137 w 4201077"/>
              <a:gd name="connsiteY6" fmla="*/ 0 h 664681"/>
              <a:gd name="connsiteX7" fmla="*/ 4201077 w 4201077"/>
              <a:gd name="connsiteY7" fmla="*/ 0 h 664681"/>
              <a:gd name="connsiteX8" fmla="*/ 4201077 w 4201077"/>
              <a:gd name="connsiteY8" fmla="*/ 0 h 664681"/>
              <a:gd name="connsiteX9" fmla="*/ 4201077 w 4201077"/>
              <a:gd name="connsiteY9" fmla="*/ 553899 h 664681"/>
              <a:gd name="connsiteX10" fmla="*/ 4090295 w 4201077"/>
              <a:gd name="connsiteY10" fmla="*/ 664681 h 664681"/>
              <a:gd name="connsiteX11" fmla="*/ 3628676 w 4201077"/>
              <a:gd name="connsiteY11" fmla="*/ 664681 h 664681"/>
              <a:gd name="connsiteX12" fmla="*/ 3003445 w 4201077"/>
              <a:gd name="connsiteY12" fmla="*/ 664681 h 664681"/>
              <a:gd name="connsiteX13" fmla="*/ 2541826 w 4201077"/>
              <a:gd name="connsiteY13" fmla="*/ 664681 h 664681"/>
              <a:gd name="connsiteX14" fmla="*/ 1875692 w 4201077"/>
              <a:gd name="connsiteY14" fmla="*/ 664681 h 664681"/>
              <a:gd name="connsiteX15" fmla="*/ 1291365 w 4201077"/>
              <a:gd name="connsiteY15" fmla="*/ 664681 h 664681"/>
              <a:gd name="connsiteX16" fmla="*/ 707037 w 4201077"/>
              <a:gd name="connsiteY16" fmla="*/ 664681 h 664681"/>
              <a:gd name="connsiteX17" fmla="*/ 0 w 4201077"/>
              <a:gd name="connsiteY17" fmla="*/ 664681 h 664681"/>
              <a:gd name="connsiteX18" fmla="*/ 0 w 4201077"/>
              <a:gd name="connsiteY18" fmla="*/ 664681 h 664681"/>
              <a:gd name="connsiteX19" fmla="*/ 0 w 4201077"/>
              <a:gd name="connsiteY19" fmla="*/ 110782 h 664681"/>
              <a:gd name="connsiteX20" fmla="*/ 110782 w 4201077"/>
              <a:gd name="connsiteY20" fmla="*/ 0 h 66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1077" h="664681" fill="none" extrusionOk="0">
                <a:moveTo>
                  <a:pt x="110782" y="0"/>
                </a:moveTo>
                <a:cubicBezTo>
                  <a:pt x="339916" y="-24968"/>
                  <a:pt x="411417" y="887"/>
                  <a:pt x="613304" y="0"/>
                </a:cubicBezTo>
                <a:cubicBezTo>
                  <a:pt x="815191" y="-887"/>
                  <a:pt x="1096701" y="27613"/>
                  <a:pt x="1238535" y="0"/>
                </a:cubicBezTo>
                <a:cubicBezTo>
                  <a:pt x="1380369" y="-27613"/>
                  <a:pt x="1529205" y="29687"/>
                  <a:pt x="1781960" y="0"/>
                </a:cubicBezTo>
                <a:cubicBezTo>
                  <a:pt x="2034715" y="-29687"/>
                  <a:pt x="2078945" y="30142"/>
                  <a:pt x="2284482" y="0"/>
                </a:cubicBezTo>
                <a:cubicBezTo>
                  <a:pt x="2490019" y="-30142"/>
                  <a:pt x="2655437" y="57388"/>
                  <a:pt x="2909712" y="0"/>
                </a:cubicBezTo>
                <a:cubicBezTo>
                  <a:pt x="3163987" y="-57388"/>
                  <a:pt x="3183591" y="62020"/>
                  <a:pt x="3453137" y="0"/>
                </a:cubicBezTo>
                <a:cubicBezTo>
                  <a:pt x="3722683" y="-62020"/>
                  <a:pt x="3995937" y="12616"/>
                  <a:pt x="4201077" y="0"/>
                </a:cubicBezTo>
                <a:lnTo>
                  <a:pt x="4201077" y="0"/>
                </a:lnTo>
                <a:cubicBezTo>
                  <a:pt x="4237535" y="160820"/>
                  <a:pt x="4166961" y="395579"/>
                  <a:pt x="4201077" y="553899"/>
                </a:cubicBezTo>
                <a:cubicBezTo>
                  <a:pt x="4187419" y="614394"/>
                  <a:pt x="4154015" y="663404"/>
                  <a:pt x="4090295" y="664681"/>
                </a:cubicBezTo>
                <a:cubicBezTo>
                  <a:pt x="3952623" y="672087"/>
                  <a:pt x="3759257" y="618476"/>
                  <a:pt x="3628676" y="664681"/>
                </a:cubicBezTo>
                <a:cubicBezTo>
                  <a:pt x="3498095" y="710886"/>
                  <a:pt x="3240318" y="658954"/>
                  <a:pt x="3003445" y="664681"/>
                </a:cubicBezTo>
                <a:cubicBezTo>
                  <a:pt x="2766572" y="670408"/>
                  <a:pt x="2766674" y="641791"/>
                  <a:pt x="2541826" y="664681"/>
                </a:cubicBezTo>
                <a:cubicBezTo>
                  <a:pt x="2316978" y="687571"/>
                  <a:pt x="2041692" y="640741"/>
                  <a:pt x="1875692" y="664681"/>
                </a:cubicBezTo>
                <a:cubicBezTo>
                  <a:pt x="1709692" y="688621"/>
                  <a:pt x="1467027" y="656884"/>
                  <a:pt x="1291365" y="664681"/>
                </a:cubicBezTo>
                <a:cubicBezTo>
                  <a:pt x="1115703" y="672478"/>
                  <a:pt x="983963" y="637859"/>
                  <a:pt x="707037" y="664681"/>
                </a:cubicBezTo>
                <a:cubicBezTo>
                  <a:pt x="430111" y="691503"/>
                  <a:pt x="298933" y="634302"/>
                  <a:pt x="0" y="664681"/>
                </a:cubicBezTo>
                <a:lnTo>
                  <a:pt x="0" y="664681"/>
                </a:lnTo>
                <a:cubicBezTo>
                  <a:pt x="-45380" y="409930"/>
                  <a:pt x="31052" y="223657"/>
                  <a:pt x="0" y="110782"/>
                </a:cubicBezTo>
                <a:cubicBezTo>
                  <a:pt x="3208" y="35984"/>
                  <a:pt x="40717" y="9001"/>
                  <a:pt x="110782" y="0"/>
                </a:cubicBezTo>
                <a:close/>
              </a:path>
              <a:path w="4201077" h="664681" stroke="0" extrusionOk="0">
                <a:moveTo>
                  <a:pt x="110782" y="0"/>
                </a:moveTo>
                <a:cubicBezTo>
                  <a:pt x="421847" y="-53990"/>
                  <a:pt x="620560" y="52931"/>
                  <a:pt x="776916" y="0"/>
                </a:cubicBezTo>
                <a:cubicBezTo>
                  <a:pt x="933272" y="-52931"/>
                  <a:pt x="1051942" y="41760"/>
                  <a:pt x="1238535" y="0"/>
                </a:cubicBezTo>
                <a:cubicBezTo>
                  <a:pt x="1425128" y="-41760"/>
                  <a:pt x="1620830" y="54724"/>
                  <a:pt x="1904669" y="0"/>
                </a:cubicBezTo>
                <a:cubicBezTo>
                  <a:pt x="2188508" y="-54724"/>
                  <a:pt x="2348499" y="71009"/>
                  <a:pt x="2570802" y="0"/>
                </a:cubicBezTo>
                <a:cubicBezTo>
                  <a:pt x="2793105" y="-71009"/>
                  <a:pt x="2921015" y="42485"/>
                  <a:pt x="3155130" y="0"/>
                </a:cubicBezTo>
                <a:cubicBezTo>
                  <a:pt x="3389245" y="-42485"/>
                  <a:pt x="3722997" y="34845"/>
                  <a:pt x="4201077" y="0"/>
                </a:cubicBezTo>
                <a:lnTo>
                  <a:pt x="4201077" y="0"/>
                </a:lnTo>
                <a:cubicBezTo>
                  <a:pt x="4246129" y="141374"/>
                  <a:pt x="4166996" y="331042"/>
                  <a:pt x="4201077" y="553899"/>
                </a:cubicBezTo>
                <a:cubicBezTo>
                  <a:pt x="4190512" y="606312"/>
                  <a:pt x="4153725" y="668929"/>
                  <a:pt x="4090295" y="664681"/>
                </a:cubicBezTo>
                <a:cubicBezTo>
                  <a:pt x="3853956" y="720473"/>
                  <a:pt x="3754366" y="622486"/>
                  <a:pt x="3587773" y="664681"/>
                </a:cubicBezTo>
                <a:cubicBezTo>
                  <a:pt x="3421180" y="706876"/>
                  <a:pt x="3199961" y="627055"/>
                  <a:pt x="3003445" y="664681"/>
                </a:cubicBezTo>
                <a:cubicBezTo>
                  <a:pt x="2806929" y="702307"/>
                  <a:pt x="2710349" y="611335"/>
                  <a:pt x="2460020" y="664681"/>
                </a:cubicBezTo>
                <a:cubicBezTo>
                  <a:pt x="2209691" y="718027"/>
                  <a:pt x="2073716" y="657356"/>
                  <a:pt x="1875692" y="664681"/>
                </a:cubicBezTo>
                <a:cubicBezTo>
                  <a:pt x="1677668" y="672006"/>
                  <a:pt x="1385586" y="654484"/>
                  <a:pt x="1250462" y="664681"/>
                </a:cubicBezTo>
                <a:cubicBezTo>
                  <a:pt x="1115338" y="674878"/>
                  <a:pt x="826576" y="622857"/>
                  <a:pt x="625231" y="664681"/>
                </a:cubicBezTo>
                <a:cubicBezTo>
                  <a:pt x="423886" y="706505"/>
                  <a:pt x="135620" y="622122"/>
                  <a:pt x="0" y="664681"/>
                </a:cubicBezTo>
                <a:lnTo>
                  <a:pt x="0" y="664681"/>
                </a:lnTo>
                <a:cubicBezTo>
                  <a:pt x="-13579" y="443239"/>
                  <a:pt x="24410" y="358518"/>
                  <a:pt x="0" y="110782"/>
                </a:cubicBezTo>
                <a:cubicBezTo>
                  <a:pt x="-1625" y="47498"/>
                  <a:pt x="32074" y="-762"/>
                  <a:pt x="11078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صفقة ميني ستاندرد من دولار كندي = 10 الف دولار = النقطة ب 1 دولار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30421414-5E7C-54BA-CE09-769DB3F7BCE2}"/>
              </a:ext>
            </a:extLst>
          </p:cNvPr>
          <p:cNvSpPr/>
          <p:nvPr/>
        </p:nvSpPr>
        <p:spPr>
          <a:xfrm>
            <a:off x="1030273" y="4988288"/>
            <a:ext cx="4201077" cy="664681"/>
          </a:xfrm>
          <a:custGeom>
            <a:avLst/>
            <a:gdLst>
              <a:gd name="connsiteX0" fmla="*/ 110782 w 4201077"/>
              <a:gd name="connsiteY0" fmla="*/ 0 h 664681"/>
              <a:gd name="connsiteX1" fmla="*/ 613304 w 4201077"/>
              <a:gd name="connsiteY1" fmla="*/ 0 h 664681"/>
              <a:gd name="connsiteX2" fmla="*/ 1238535 w 4201077"/>
              <a:gd name="connsiteY2" fmla="*/ 0 h 664681"/>
              <a:gd name="connsiteX3" fmla="*/ 1781960 w 4201077"/>
              <a:gd name="connsiteY3" fmla="*/ 0 h 664681"/>
              <a:gd name="connsiteX4" fmla="*/ 2284482 w 4201077"/>
              <a:gd name="connsiteY4" fmla="*/ 0 h 664681"/>
              <a:gd name="connsiteX5" fmla="*/ 2909712 w 4201077"/>
              <a:gd name="connsiteY5" fmla="*/ 0 h 664681"/>
              <a:gd name="connsiteX6" fmla="*/ 3453137 w 4201077"/>
              <a:gd name="connsiteY6" fmla="*/ 0 h 664681"/>
              <a:gd name="connsiteX7" fmla="*/ 4201077 w 4201077"/>
              <a:gd name="connsiteY7" fmla="*/ 0 h 664681"/>
              <a:gd name="connsiteX8" fmla="*/ 4201077 w 4201077"/>
              <a:gd name="connsiteY8" fmla="*/ 0 h 664681"/>
              <a:gd name="connsiteX9" fmla="*/ 4201077 w 4201077"/>
              <a:gd name="connsiteY9" fmla="*/ 553899 h 664681"/>
              <a:gd name="connsiteX10" fmla="*/ 4090295 w 4201077"/>
              <a:gd name="connsiteY10" fmla="*/ 664681 h 664681"/>
              <a:gd name="connsiteX11" fmla="*/ 3628676 w 4201077"/>
              <a:gd name="connsiteY11" fmla="*/ 664681 h 664681"/>
              <a:gd name="connsiteX12" fmla="*/ 3003445 w 4201077"/>
              <a:gd name="connsiteY12" fmla="*/ 664681 h 664681"/>
              <a:gd name="connsiteX13" fmla="*/ 2541826 w 4201077"/>
              <a:gd name="connsiteY13" fmla="*/ 664681 h 664681"/>
              <a:gd name="connsiteX14" fmla="*/ 1875692 w 4201077"/>
              <a:gd name="connsiteY14" fmla="*/ 664681 h 664681"/>
              <a:gd name="connsiteX15" fmla="*/ 1291365 w 4201077"/>
              <a:gd name="connsiteY15" fmla="*/ 664681 h 664681"/>
              <a:gd name="connsiteX16" fmla="*/ 707037 w 4201077"/>
              <a:gd name="connsiteY16" fmla="*/ 664681 h 664681"/>
              <a:gd name="connsiteX17" fmla="*/ 0 w 4201077"/>
              <a:gd name="connsiteY17" fmla="*/ 664681 h 664681"/>
              <a:gd name="connsiteX18" fmla="*/ 0 w 4201077"/>
              <a:gd name="connsiteY18" fmla="*/ 664681 h 664681"/>
              <a:gd name="connsiteX19" fmla="*/ 0 w 4201077"/>
              <a:gd name="connsiteY19" fmla="*/ 110782 h 664681"/>
              <a:gd name="connsiteX20" fmla="*/ 110782 w 4201077"/>
              <a:gd name="connsiteY20" fmla="*/ 0 h 66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1077" h="664681" fill="none" extrusionOk="0">
                <a:moveTo>
                  <a:pt x="110782" y="0"/>
                </a:moveTo>
                <a:cubicBezTo>
                  <a:pt x="339916" y="-24968"/>
                  <a:pt x="411417" y="887"/>
                  <a:pt x="613304" y="0"/>
                </a:cubicBezTo>
                <a:cubicBezTo>
                  <a:pt x="815191" y="-887"/>
                  <a:pt x="1096701" y="27613"/>
                  <a:pt x="1238535" y="0"/>
                </a:cubicBezTo>
                <a:cubicBezTo>
                  <a:pt x="1380369" y="-27613"/>
                  <a:pt x="1529205" y="29687"/>
                  <a:pt x="1781960" y="0"/>
                </a:cubicBezTo>
                <a:cubicBezTo>
                  <a:pt x="2034715" y="-29687"/>
                  <a:pt x="2078945" y="30142"/>
                  <a:pt x="2284482" y="0"/>
                </a:cubicBezTo>
                <a:cubicBezTo>
                  <a:pt x="2490019" y="-30142"/>
                  <a:pt x="2655437" y="57388"/>
                  <a:pt x="2909712" y="0"/>
                </a:cubicBezTo>
                <a:cubicBezTo>
                  <a:pt x="3163987" y="-57388"/>
                  <a:pt x="3183591" y="62020"/>
                  <a:pt x="3453137" y="0"/>
                </a:cubicBezTo>
                <a:cubicBezTo>
                  <a:pt x="3722683" y="-62020"/>
                  <a:pt x="3995937" y="12616"/>
                  <a:pt x="4201077" y="0"/>
                </a:cubicBezTo>
                <a:lnTo>
                  <a:pt x="4201077" y="0"/>
                </a:lnTo>
                <a:cubicBezTo>
                  <a:pt x="4237535" y="160820"/>
                  <a:pt x="4166961" y="395579"/>
                  <a:pt x="4201077" y="553899"/>
                </a:cubicBezTo>
                <a:cubicBezTo>
                  <a:pt x="4187419" y="614394"/>
                  <a:pt x="4154015" y="663404"/>
                  <a:pt x="4090295" y="664681"/>
                </a:cubicBezTo>
                <a:cubicBezTo>
                  <a:pt x="3952623" y="672087"/>
                  <a:pt x="3759257" y="618476"/>
                  <a:pt x="3628676" y="664681"/>
                </a:cubicBezTo>
                <a:cubicBezTo>
                  <a:pt x="3498095" y="710886"/>
                  <a:pt x="3240318" y="658954"/>
                  <a:pt x="3003445" y="664681"/>
                </a:cubicBezTo>
                <a:cubicBezTo>
                  <a:pt x="2766572" y="670408"/>
                  <a:pt x="2766674" y="641791"/>
                  <a:pt x="2541826" y="664681"/>
                </a:cubicBezTo>
                <a:cubicBezTo>
                  <a:pt x="2316978" y="687571"/>
                  <a:pt x="2041692" y="640741"/>
                  <a:pt x="1875692" y="664681"/>
                </a:cubicBezTo>
                <a:cubicBezTo>
                  <a:pt x="1709692" y="688621"/>
                  <a:pt x="1467027" y="656884"/>
                  <a:pt x="1291365" y="664681"/>
                </a:cubicBezTo>
                <a:cubicBezTo>
                  <a:pt x="1115703" y="672478"/>
                  <a:pt x="983963" y="637859"/>
                  <a:pt x="707037" y="664681"/>
                </a:cubicBezTo>
                <a:cubicBezTo>
                  <a:pt x="430111" y="691503"/>
                  <a:pt x="298933" y="634302"/>
                  <a:pt x="0" y="664681"/>
                </a:cubicBezTo>
                <a:lnTo>
                  <a:pt x="0" y="664681"/>
                </a:lnTo>
                <a:cubicBezTo>
                  <a:pt x="-45380" y="409930"/>
                  <a:pt x="31052" y="223657"/>
                  <a:pt x="0" y="110782"/>
                </a:cubicBezTo>
                <a:cubicBezTo>
                  <a:pt x="3208" y="35984"/>
                  <a:pt x="40717" y="9001"/>
                  <a:pt x="110782" y="0"/>
                </a:cubicBezTo>
                <a:close/>
              </a:path>
              <a:path w="4201077" h="664681" stroke="0" extrusionOk="0">
                <a:moveTo>
                  <a:pt x="110782" y="0"/>
                </a:moveTo>
                <a:cubicBezTo>
                  <a:pt x="421847" y="-53990"/>
                  <a:pt x="620560" y="52931"/>
                  <a:pt x="776916" y="0"/>
                </a:cubicBezTo>
                <a:cubicBezTo>
                  <a:pt x="933272" y="-52931"/>
                  <a:pt x="1051942" y="41760"/>
                  <a:pt x="1238535" y="0"/>
                </a:cubicBezTo>
                <a:cubicBezTo>
                  <a:pt x="1425128" y="-41760"/>
                  <a:pt x="1620830" y="54724"/>
                  <a:pt x="1904669" y="0"/>
                </a:cubicBezTo>
                <a:cubicBezTo>
                  <a:pt x="2188508" y="-54724"/>
                  <a:pt x="2348499" y="71009"/>
                  <a:pt x="2570802" y="0"/>
                </a:cubicBezTo>
                <a:cubicBezTo>
                  <a:pt x="2793105" y="-71009"/>
                  <a:pt x="2921015" y="42485"/>
                  <a:pt x="3155130" y="0"/>
                </a:cubicBezTo>
                <a:cubicBezTo>
                  <a:pt x="3389245" y="-42485"/>
                  <a:pt x="3722997" y="34845"/>
                  <a:pt x="4201077" y="0"/>
                </a:cubicBezTo>
                <a:lnTo>
                  <a:pt x="4201077" y="0"/>
                </a:lnTo>
                <a:cubicBezTo>
                  <a:pt x="4246129" y="141374"/>
                  <a:pt x="4166996" y="331042"/>
                  <a:pt x="4201077" y="553899"/>
                </a:cubicBezTo>
                <a:cubicBezTo>
                  <a:pt x="4190512" y="606312"/>
                  <a:pt x="4153725" y="668929"/>
                  <a:pt x="4090295" y="664681"/>
                </a:cubicBezTo>
                <a:cubicBezTo>
                  <a:pt x="3853956" y="720473"/>
                  <a:pt x="3754366" y="622486"/>
                  <a:pt x="3587773" y="664681"/>
                </a:cubicBezTo>
                <a:cubicBezTo>
                  <a:pt x="3421180" y="706876"/>
                  <a:pt x="3199961" y="627055"/>
                  <a:pt x="3003445" y="664681"/>
                </a:cubicBezTo>
                <a:cubicBezTo>
                  <a:pt x="2806929" y="702307"/>
                  <a:pt x="2710349" y="611335"/>
                  <a:pt x="2460020" y="664681"/>
                </a:cubicBezTo>
                <a:cubicBezTo>
                  <a:pt x="2209691" y="718027"/>
                  <a:pt x="2073716" y="657356"/>
                  <a:pt x="1875692" y="664681"/>
                </a:cubicBezTo>
                <a:cubicBezTo>
                  <a:pt x="1677668" y="672006"/>
                  <a:pt x="1385586" y="654484"/>
                  <a:pt x="1250462" y="664681"/>
                </a:cubicBezTo>
                <a:cubicBezTo>
                  <a:pt x="1115338" y="674878"/>
                  <a:pt x="826576" y="622857"/>
                  <a:pt x="625231" y="664681"/>
                </a:cubicBezTo>
                <a:cubicBezTo>
                  <a:pt x="423886" y="706505"/>
                  <a:pt x="135620" y="622122"/>
                  <a:pt x="0" y="664681"/>
                </a:cubicBezTo>
                <a:lnTo>
                  <a:pt x="0" y="664681"/>
                </a:lnTo>
                <a:cubicBezTo>
                  <a:pt x="-13579" y="443239"/>
                  <a:pt x="24410" y="358518"/>
                  <a:pt x="0" y="110782"/>
                </a:cubicBezTo>
                <a:cubicBezTo>
                  <a:pt x="-1625" y="47498"/>
                  <a:pt x="32074" y="-762"/>
                  <a:pt x="11078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صفقة ميكرو ستاندرد من دولار كندي = 1 الف دولار = النقطة ب 10 سنت</a:t>
            </a:r>
            <a:endParaRPr lang="en-US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0B82BD65-FEBF-A399-D094-C94E69477029}"/>
              </a:ext>
            </a:extLst>
          </p:cNvPr>
          <p:cNvSpPr/>
          <p:nvPr/>
        </p:nvSpPr>
        <p:spPr>
          <a:xfrm>
            <a:off x="675665" y="634527"/>
            <a:ext cx="2900338" cy="545521"/>
          </a:xfrm>
          <a:custGeom>
            <a:avLst/>
            <a:gdLst>
              <a:gd name="connsiteX0" fmla="*/ 90922 w 2900338"/>
              <a:gd name="connsiteY0" fmla="*/ 0 h 545521"/>
              <a:gd name="connsiteX1" fmla="*/ 708994 w 2900338"/>
              <a:gd name="connsiteY1" fmla="*/ 0 h 545521"/>
              <a:gd name="connsiteX2" fmla="*/ 1327065 w 2900338"/>
              <a:gd name="connsiteY2" fmla="*/ 0 h 545521"/>
              <a:gd name="connsiteX3" fmla="*/ 1888948 w 2900338"/>
              <a:gd name="connsiteY3" fmla="*/ 0 h 545521"/>
              <a:gd name="connsiteX4" fmla="*/ 2900338 w 2900338"/>
              <a:gd name="connsiteY4" fmla="*/ 0 h 545521"/>
              <a:gd name="connsiteX5" fmla="*/ 2900338 w 2900338"/>
              <a:gd name="connsiteY5" fmla="*/ 0 h 545521"/>
              <a:gd name="connsiteX6" fmla="*/ 2900338 w 2900338"/>
              <a:gd name="connsiteY6" fmla="*/ 454599 h 545521"/>
              <a:gd name="connsiteX7" fmla="*/ 2809416 w 2900338"/>
              <a:gd name="connsiteY7" fmla="*/ 545521 h 545521"/>
              <a:gd name="connsiteX8" fmla="*/ 2219439 w 2900338"/>
              <a:gd name="connsiteY8" fmla="*/ 545521 h 545521"/>
              <a:gd name="connsiteX9" fmla="*/ 1713744 w 2900338"/>
              <a:gd name="connsiteY9" fmla="*/ 545521 h 545521"/>
              <a:gd name="connsiteX10" fmla="*/ 1236143 w 2900338"/>
              <a:gd name="connsiteY10" fmla="*/ 545521 h 545521"/>
              <a:gd name="connsiteX11" fmla="*/ 730448 w 2900338"/>
              <a:gd name="connsiteY11" fmla="*/ 545521 h 545521"/>
              <a:gd name="connsiteX12" fmla="*/ 0 w 2900338"/>
              <a:gd name="connsiteY12" fmla="*/ 545521 h 545521"/>
              <a:gd name="connsiteX13" fmla="*/ 0 w 2900338"/>
              <a:gd name="connsiteY13" fmla="*/ 545521 h 545521"/>
              <a:gd name="connsiteX14" fmla="*/ 0 w 2900338"/>
              <a:gd name="connsiteY14" fmla="*/ 90922 h 545521"/>
              <a:gd name="connsiteX15" fmla="*/ 90922 w 2900338"/>
              <a:gd name="connsiteY15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0338" h="545521" fill="none" extrusionOk="0">
                <a:moveTo>
                  <a:pt x="90922" y="0"/>
                </a:moveTo>
                <a:cubicBezTo>
                  <a:pt x="294889" y="-11705"/>
                  <a:pt x="559849" y="73069"/>
                  <a:pt x="708994" y="0"/>
                </a:cubicBezTo>
                <a:cubicBezTo>
                  <a:pt x="858139" y="-73069"/>
                  <a:pt x="1189285" y="38400"/>
                  <a:pt x="1327065" y="0"/>
                </a:cubicBezTo>
                <a:cubicBezTo>
                  <a:pt x="1464845" y="-38400"/>
                  <a:pt x="1682103" y="11856"/>
                  <a:pt x="1888948" y="0"/>
                </a:cubicBezTo>
                <a:cubicBezTo>
                  <a:pt x="2095793" y="-11856"/>
                  <a:pt x="2555459" y="106664"/>
                  <a:pt x="2900338" y="0"/>
                </a:cubicBezTo>
                <a:lnTo>
                  <a:pt x="2900338" y="0"/>
                </a:lnTo>
                <a:cubicBezTo>
                  <a:pt x="2926552" y="110431"/>
                  <a:pt x="2876881" y="363133"/>
                  <a:pt x="2900338" y="454599"/>
                </a:cubicBezTo>
                <a:cubicBezTo>
                  <a:pt x="2889291" y="494775"/>
                  <a:pt x="2867388" y="544282"/>
                  <a:pt x="2809416" y="545521"/>
                </a:cubicBezTo>
                <a:cubicBezTo>
                  <a:pt x="2526357" y="572619"/>
                  <a:pt x="2401784" y="495446"/>
                  <a:pt x="2219439" y="545521"/>
                </a:cubicBezTo>
                <a:cubicBezTo>
                  <a:pt x="2037094" y="595596"/>
                  <a:pt x="1965456" y="527564"/>
                  <a:pt x="1713744" y="545521"/>
                </a:cubicBezTo>
                <a:cubicBezTo>
                  <a:pt x="1462032" y="563478"/>
                  <a:pt x="1419744" y="529672"/>
                  <a:pt x="1236143" y="545521"/>
                </a:cubicBezTo>
                <a:cubicBezTo>
                  <a:pt x="1052542" y="561370"/>
                  <a:pt x="938203" y="523310"/>
                  <a:pt x="730448" y="545521"/>
                </a:cubicBezTo>
                <a:cubicBezTo>
                  <a:pt x="522693" y="567732"/>
                  <a:pt x="351654" y="469941"/>
                  <a:pt x="0" y="545521"/>
                </a:cubicBezTo>
                <a:lnTo>
                  <a:pt x="0" y="545521"/>
                </a:lnTo>
                <a:cubicBezTo>
                  <a:pt x="-12999" y="385837"/>
                  <a:pt x="2976" y="244234"/>
                  <a:pt x="0" y="90922"/>
                </a:cubicBezTo>
                <a:cubicBezTo>
                  <a:pt x="6873" y="38329"/>
                  <a:pt x="46075" y="-7904"/>
                  <a:pt x="90922" y="0"/>
                </a:cubicBezTo>
                <a:close/>
              </a:path>
              <a:path w="2900338" h="545521" stroke="0" extrusionOk="0">
                <a:moveTo>
                  <a:pt x="90922" y="0"/>
                </a:moveTo>
                <a:cubicBezTo>
                  <a:pt x="232961" y="-43149"/>
                  <a:pt x="452300" y="60199"/>
                  <a:pt x="708994" y="0"/>
                </a:cubicBezTo>
                <a:cubicBezTo>
                  <a:pt x="965688" y="-60199"/>
                  <a:pt x="1044852" y="53427"/>
                  <a:pt x="1186594" y="0"/>
                </a:cubicBezTo>
                <a:cubicBezTo>
                  <a:pt x="1328336" y="-53427"/>
                  <a:pt x="1669060" y="571"/>
                  <a:pt x="1804666" y="0"/>
                </a:cubicBezTo>
                <a:cubicBezTo>
                  <a:pt x="1940272" y="-571"/>
                  <a:pt x="2162514" y="8841"/>
                  <a:pt x="2422737" y="0"/>
                </a:cubicBezTo>
                <a:cubicBezTo>
                  <a:pt x="2682960" y="-8841"/>
                  <a:pt x="2801822" y="4678"/>
                  <a:pt x="2900338" y="0"/>
                </a:cubicBezTo>
                <a:lnTo>
                  <a:pt x="2900338" y="0"/>
                </a:lnTo>
                <a:cubicBezTo>
                  <a:pt x="2920474" y="155890"/>
                  <a:pt x="2889647" y="342290"/>
                  <a:pt x="2900338" y="454599"/>
                </a:cubicBezTo>
                <a:cubicBezTo>
                  <a:pt x="2898200" y="510143"/>
                  <a:pt x="2857587" y="544993"/>
                  <a:pt x="2809416" y="545521"/>
                </a:cubicBezTo>
                <a:cubicBezTo>
                  <a:pt x="2680568" y="560248"/>
                  <a:pt x="2422111" y="528050"/>
                  <a:pt x="2275627" y="545521"/>
                </a:cubicBezTo>
                <a:cubicBezTo>
                  <a:pt x="2129143" y="562992"/>
                  <a:pt x="1895267" y="520299"/>
                  <a:pt x="1798026" y="545521"/>
                </a:cubicBezTo>
                <a:cubicBezTo>
                  <a:pt x="1700785" y="570743"/>
                  <a:pt x="1438272" y="506309"/>
                  <a:pt x="1236143" y="545521"/>
                </a:cubicBezTo>
                <a:cubicBezTo>
                  <a:pt x="1034014" y="584733"/>
                  <a:pt x="825592" y="534581"/>
                  <a:pt x="702354" y="545521"/>
                </a:cubicBezTo>
                <a:cubicBezTo>
                  <a:pt x="579116" y="556461"/>
                  <a:pt x="142561" y="537300"/>
                  <a:pt x="0" y="545521"/>
                </a:cubicBezTo>
                <a:lnTo>
                  <a:pt x="0" y="545521"/>
                </a:lnTo>
                <a:cubicBezTo>
                  <a:pt x="-42213" y="397478"/>
                  <a:pt x="20989" y="205324"/>
                  <a:pt x="0" y="90922"/>
                </a:cubicBezTo>
                <a:cubicBezTo>
                  <a:pt x="3393" y="36555"/>
                  <a:pt x="34606" y="-112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المكسب أو الخسارة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A0BB0C-E795-5F5D-FEFD-4679EC28B854}"/>
              </a:ext>
            </a:extLst>
          </p:cNvPr>
          <p:cNvCxnSpPr/>
          <p:nvPr/>
        </p:nvCxnSpPr>
        <p:spPr>
          <a:xfrm flipH="1" flipV="1">
            <a:off x="3312622" y="980902"/>
            <a:ext cx="2489662" cy="4862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8830D3-088C-453A-AA4D-13066B2EC0AE}"/>
              </a:ext>
            </a:extLst>
          </p:cNvPr>
          <p:cNvCxnSpPr>
            <a:cxnSpLocks/>
          </p:cNvCxnSpPr>
          <p:nvPr/>
        </p:nvCxnSpPr>
        <p:spPr>
          <a:xfrm flipH="1" flipV="1">
            <a:off x="4825538" y="2130786"/>
            <a:ext cx="2916382" cy="16907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7298F7-E198-8411-DD6E-D0A60D74EDD6}"/>
              </a:ext>
            </a:extLst>
          </p:cNvPr>
          <p:cNvCxnSpPr>
            <a:cxnSpLocks/>
          </p:cNvCxnSpPr>
          <p:nvPr/>
        </p:nvCxnSpPr>
        <p:spPr>
          <a:xfrm flipH="1">
            <a:off x="4750724" y="2722082"/>
            <a:ext cx="641738" cy="1339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564EB2-A27A-761D-7D88-A8FB9864E943}"/>
              </a:ext>
            </a:extLst>
          </p:cNvPr>
          <p:cNvCxnSpPr>
            <a:cxnSpLocks/>
          </p:cNvCxnSpPr>
          <p:nvPr/>
        </p:nvCxnSpPr>
        <p:spPr>
          <a:xfrm flipH="1">
            <a:off x="4484716" y="3056984"/>
            <a:ext cx="907746" cy="88823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802D52-D9EE-6455-9728-7AD495646C7F}"/>
              </a:ext>
            </a:extLst>
          </p:cNvPr>
          <p:cNvCxnSpPr>
            <a:cxnSpLocks/>
          </p:cNvCxnSpPr>
          <p:nvPr/>
        </p:nvCxnSpPr>
        <p:spPr>
          <a:xfrm flipH="1">
            <a:off x="4663817" y="3497494"/>
            <a:ext cx="764453" cy="138868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8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3727898" y="19689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المارجن - الهامش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6953186" y="9298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0DE7B5-5AED-EBB5-9EB9-9E9863F23E16}"/>
              </a:ext>
            </a:extLst>
          </p:cNvPr>
          <p:cNvSpPr/>
          <p:nvPr/>
        </p:nvSpPr>
        <p:spPr>
          <a:xfrm>
            <a:off x="8945371" y="1226126"/>
            <a:ext cx="2897737" cy="394739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r>
              <a:rPr lang="ar-EG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 </a:t>
            </a:r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Graphic 3" descr="Bank with solid fill">
            <a:extLst>
              <a:ext uri="{FF2B5EF4-FFF2-40B4-BE49-F238E27FC236}">
                <a16:creationId xmlns:a16="http://schemas.microsoft.com/office/drawing/2014/main" id="{A566A8C0-A0D7-C0D8-054F-01A149808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194" y="3521703"/>
            <a:ext cx="1035759" cy="904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4C4BA-239C-BC46-D9A8-520C25B16552}"/>
              </a:ext>
            </a:extLst>
          </p:cNvPr>
          <p:cNvSpPr txBox="1"/>
          <p:nvPr/>
        </p:nvSpPr>
        <p:spPr>
          <a:xfrm>
            <a:off x="10010344" y="4567282"/>
            <a:ext cx="113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الحساب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87550-F575-3752-B21A-21F693039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10" y="1012453"/>
            <a:ext cx="2971750" cy="569437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70CC32-6407-5709-7248-3D189ED3F8B4}"/>
              </a:ext>
            </a:extLst>
          </p:cNvPr>
          <p:cNvSpPr/>
          <p:nvPr/>
        </p:nvSpPr>
        <p:spPr>
          <a:xfrm>
            <a:off x="1426429" y="4125098"/>
            <a:ext cx="3700389" cy="151430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950,000</a:t>
            </a:r>
          </a:p>
          <a:p>
            <a:pPr algn="ctr"/>
            <a:r>
              <a:rPr lang="ar-EG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دولار</a:t>
            </a:r>
          </a:p>
          <a:p>
            <a:pPr algn="ctr"/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D210FE-22F0-D9B7-0264-C83B3F58DEB2}"/>
              </a:ext>
            </a:extLst>
          </p:cNvPr>
          <p:cNvSpPr/>
          <p:nvPr/>
        </p:nvSpPr>
        <p:spPr>
          <a:xfrm>
            <a:off x="1298955" y="1412742"/>
            <a:ext cx="3927800" cy="21575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الهامش المستخدم 9500 من أصل 9914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15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2152</TotalTime>
  <Words>691</Words>
  <Application>Microsoft Office PowerPoint</Application>
  <PresentationFormat>Widescreen</PresentationFormat>
  <Paragraphs>270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Eslam.salman</cp:lastModifiedBy>
  <cp:revision>343</cp:revision>
  <dcterms:created xsi:type="dcterms:W3CDTF">2023-04-11T21:53:46Z</dcterms:created>
  <dcterms:modified xsi:type="dcterms:W3CDTF">2023-09-22T13:41:02Z</dcterms:modified>
</cp:coreProperties>
</file>